
<file path=[Content_Types].xml><?xml version="1.0" encoding="utf-8"?>
<Types xmlns="http://schemas.openxmlformats.org/package/2006/content-types">
  <Default Extension="png" ContentType="image/png"/>
  <Default Extension="mp3" ContentType="audio/mpe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498" r:id="rId2"/>
    <p:sldId id="287" r:id="rId3"/>
    <p:sldId id="489" r:id="rId4"/>
    <p:sldId id="490" r:id="rId5"/>
    <p:sldId id="491" r:id="rId6"/>
    <p:sldId id="492" r:id="rId7"/>
    <p:sldId id="466" r:id="rId8"/>
    <p:sldId id="488" r:id="rId9"/>
    <p:sldId id="493" r:id="rId10"/>
    <p:sldId id="473" r:id="rId11"/>
    <p:sldId id="467" r:id="rId12"/>
    <p:sldId id="468" r:id="rId13"/>
    <p:sldId id="469" r:id="rId14"/>
    <p:sldId id="487" r:id="rId15"/>
    <p:sldId id="470" r:id="rId16"/>
    <p:sldId id="447" r:id="rId17"/>
    <p:sldId id="485" r:id="rId18"/>
    <p:sldId id="494" r:id="rId19"/>
    <p:sldId id="495" r:id="rId20"/>
    <p:sldId id="496" r:id="rId21"/>
    <p:sldId id="497" r:id="rId22"/>
    <p:sldId id="481" r:id="rId23"/>
    <p:sldId id="482" r:id="rId24"/>
    <p:sldId id="483" r:id="rId25"/>
    <p:sldId id="484" r:id="rId26"/>
    <p:sldId id="445" r:id="rId27"/>
    <p:sldId id="453" r:id="rId28"/>
    <p:sldId id="486"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a:srgbClr val="CCCCFF"/>
    <a:srgbClr val="CC99FF"/>
    <a:srgbClr val="FF0066"/>
    <a:srgbClr val="FF33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38B1855-1B75-4FBE-930C-398BA8C253C6}" styleName="主题样式 2 - 强调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202" autoAdjust="0"/>
    <p:restoredTop sz="95597" autoAdjust="0"/>
  </p:normalViewPr>
  <p:slideViewPr>
    <p:cSldViewPr snapToGrid="0">
      <p:cViewPr varScale="1">
        <p:scale>
          <a:sx n="63" d="100"/>
          <a:sy n="63" d="100"/>
        </p:scale>
        <p:origin x="452" y="60"/>
      </p:cViewPr>
      <p:guideLst/>
    </p:cSldViewPr>
  </p:slideViewPr>
  <p:outlineViewPr>
    <p:cViewPr>
      <p:scale>
        <a:sx n="33" d="100"/>
        <a:sy n="33" d="100"/>
      </p:scale>
      <p:origin x="0" y="-29445"/>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9D9EBF-5CAC-4D18-969B-5A34ADD000F5}" type="datetimeFigureOut">
              <a:rPr lang="zh-CN" altLang="en-US" smtClean="0"/>
              <a:t>2021/10/15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095DD1-31D4-44FC-A925-8A2F519EA8A4}" type="slidenum">
              <a:rPr lang="zh-CN" altLang="en-US" smtClean="0"/>
              <a:t>‹#›</a:t>
            </a:fld>
            <a:endParaRPr lang="zh-CN" altLang="en-US"/>
          </a:p>
        </p:txBody>
      </p:sp>
    </p:spTree>
    <p:extLst>
      <p:ext uri="{BB962C8B-B14F-4D97-AF65-F5344CB8AC3E}">
        <p14:creationId xmlns:p14="http://schemas.microsoft.com/office/powerpoint/2010/main" val="2606319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2</a:t>
            </a:fld>
            <a:endParaRPr lang="zh-CN" altLang="en-US" dirty="0">
              <a:solidFill>
                <a:prstClr val="black"/>
              </a:solidFill>
            </a:endParaRPr>
          </a:p>
        </p:txBody>
      </p:sp>
    </p:spTree>
    <p:extLst>
      <p:ext uri="{BB962C8B-B14F-4D97-AF65-F5344CB8AC3E}">
        <p14:creationId xmlns:p14="http://schemas.microsoft.com/office/powerpoint/2010/main" val="3853228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solidFill>
                  <a:prstClr val="black"/>
                </a:solidFill>
              </a:rPr>
              <a:pPr/>
              <a:t>28</a:t>
            </a:fld>
            <a:endParaRPr lang="zh-CN" altLang="en-US" dirty="0">
              <a:solidFill>
                <a:prstClr val="black"/>
              </a:solidFill>
            </a:endParaRPr>
          </a:p>
        </p:txBody>
      </p:sp>
    </p:spTree>
    <p:extLst>
      <p:ext uri="{BB962C8B-B14F-4D97-AF65-F5344CB8AC3E}">
        <p14:creationId xmlns:p14="http://schemas.microsoft.com/office/powerpoint/2010/main" val="531986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48BD28C-F05E-4AE3-B9C2-DFB7F5B0677B}" type="datetimeFigureOut">
              <a:rPr lang="zh-CN" altLang="en-US" smtClean="0"/>
              <a:t>2021/10/15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99E729-47C8-460C-9C03-90441A8B2489}" type="slidenum">
              <a:rPr lang="zh-CN" altLang="en-US" smtClean="0"/>
              <a:t>‹#›</a:t>
            </a:fld>
            <a:endParaRPr lang="zh-CN" altLang="en-US"/>
          </a:p>
        </p:txBody>
      </p:sp>
    </p:spTree>
    <p:extLst>
      <p:ext uri="{BB962C8B-B14F-4D97-AF65-F5344CB8AC3E}">
        <p14:creationId xmlns:p14="http://schemas.microsoft.com/office/powerpoint/2010/main" val="425295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48BD28C-F05E-4AE3-B9C2-DFB7F5B0677B}" type="datetimeFigureOut">
              <a:rPr lang="zh-CN" altLang="en-US" smtClean="0"/>
              <a:t>2021/10/15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99E729-47C8-460C-9C03-90441A8B2489}" type="slidenum">
              <a:rPr lang="zh-CN" altLang="en-US" smtClean="0"/>
              <a:t>‹#›</a:t>
            </a:fld>
            <a:endParaRPr lang="zh-CN" altLang="en-US"/>
          </a:p>
        </p:txBody>
      </p:sp>
    </p:spTree>
    <p:extLst>
      <p:ext uri="{BB962C8B-B14F-4D97-AF65-F5344CB8AC3E}">
        <p14:creationId xmlns:p14="http://schemas.microsoft.com/office/powerpoint/2010/main" val="9372820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48BD28C-F05E-4AE3-B9C2-DFB7F5B0677B}" type="datetimeFigureOut">
              <a:rPr lang="zh-CN" altLang="en-US" smtClean="0"/>
              <a:t>2021/10/15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99E729-47C8-460C-9C03-90441A8B2489}" type="slidenum">
              <a:rPr lang="zh-CN" altLang="en-US" smtClean="0"/>
              <a:t>‹#›</a:t>
            </a:fld>
            <a:endParaRPr lang="zh-CN" altLang="en-US"/>
          </a:p>
        </p:txBody>
      </p:sp>
    </p:spTree>
    <p:extLst>
      <p:ext uri="{BB962C8B-B14F-4D97-AF65-F5344CB8AC3E}">
        <p14:creationId xmlns:p14="http://schemas.microsoft.com/office/powerpoint/2010/main" val="41174522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4380001"/>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48BD28C-F05E-4AE3-B9C2-DFB7F5B0677B}" type="datetimeFigureOut">
              <a:rPr lang="zh-CN" altLang="en-US" smtClean="0"/>
              <a:t>2021/10/15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99E729-47C8-460C-9C03-90441A8B2489}" type="slidenum">
              <a:rPr lang="zh-CN" altLang="en-US" smtClean="0"/>
              <a:t>‹#›</a:t>
            </a:fld>
            <a:endParaRPr lang="zh-CN" altLang="en-US"/>
          </a:p>
        </p:txBody>
      </p:sp>
    </p:spTree>
    <p:extLst>
      <p:ext uri="{BB962C8B-B14F-4D97-AF65-F5344CB8AC3E}">
        <p14:creationId xmlns:p14="http://schemas.microsoft.com/office/powerpoint/2010/main" val="34782858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48BD28C-F05E-4AE3-B9C2-DFB7F5B0677B}" type="datetimeFigureOut">
              <a:rPr lang="zh-CN" altLang="en-US" smtClean="0"/>
              <a:t>2021/10/15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99E729-47C8-460C-9C03-90441A8B2489}" type="slidenum">
              <a:rPr lang="zh-CN" altLang="en-US" smtClean="0"/>
              <a:t>‹#›</a:t>
            </a:fld>
            <a:endParaRPr lang="zh-CN" altLang="en-US"/>
          </a:p>
        </p:txBody>
      </p:sp>
    </p:spTree>
    <p:extLst>
      <p:ext uri="{BB962C8B-B14F-4D97-AF65-F5344CB8AC3E}">
        <p14:creationId xmlns:p14="http://schemas.microsoft.com/office/powerpoint/2010/main" val="22960096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48BD28C-F05E-4AE3-B9C2-DFB7F5B0677B}" type="datetimeFigureOut">
              <a:rPr lang="zh-CN" altLang="en-US" smtClean="0"/>
              <a:t>2021/10/15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99E729-47C8-460C-9C03-90441A8B2489}" type="slidenum">
              <a:rPr lang="zh-CN" altLang="en-US" smtClean="0"/>
              <a:t>‹#›</a:t>
            </a:fld>
            <a:endParaRPr lang="zh-CN" altLang="en-US"/>
          </a:p>
        </p:txBody>
      </p:sp>
    </p:spTree>
    <p:extLst>
      <p:ext uri="{BB962C8B-B14F-4D97-AF65-F5344CB8AC3E}">
        <p14:creationId xmlns:p14="http://schemas.microsoft.com/office/powerpoint/2010/main" val="4262270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48BD28C-F05E-4AE3-B9C2-DFB7F5B0677B}" type="datetimeFigureOut">
              <a:rPr lang="zh-CN" altLang="en-US" smtClean="0"/>
              <a:t>2021/10/15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A99E729-47C8-460C-9C03-90441A8B2489}" type="slidenum">
              <a:rPr lang="zh-CN" altLang="en-US" smtClean="0"/>
              <a:t>‹#›</a:t>
            </a:fld>
            <a:endParaRPr lang="zh-CN" altLang="en-US"/>
          </a:p>
        </p:txBody>
      </p:sp>
    </p:spTree>
    <p:extLst>
      <p:ext uri="{BB962C8B-B14F-4D97-AF65-F5344CB8AC3E}">
        <p14:creationId xmlns:p14="http://schemas.microsoft.com/office/powerpoint/2010/main" val="35471636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48BD28C-F05E-4AE3-B9C2-DFB7F5B0677B}" type="datetimeFigureOut">
              <a:rPr lang="zh-CN" altLang="en-US" smtClean="0"/>
              <a:t>2021/10/15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A99E729-47C8-460C-9C03-90441A8B2489}" type="slidenum">
              <a:rPr lang="zh-CN" altLang="en-US" smtClean="0"/>
              <a:t>‹#›</a:t>
            </a:fld>
            <a:endParaRPr lang="zh-CN" altLang="en-US"/>
          </a:p>
        </p:txBody>
      </p:sp>
    </p:spTree>
    <p:extLst>
      <p:ext uri="{BB962C8B-B14F-4D97-AF65-F5344CB8AC3E}">
        <p14:creationId xmlns:p14="http://schemas.microsoft.com/office/powerpoint/2010/main" val="8027703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48BD28C-F05E-4AE3-B9C2-DFB7F5B0677B}" type="datetimeFigureOut">
              <a:rPr lang="zh-CN" altLang="en-US" smtClean="0"/>
              <a:t>2021/10/15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A99E729-47C8-460C-9C03-90441A8B2489}" type="slidenum">
              <a:rPr lang="zh-CN" altLang="en-US" smtClean="0"/>
              <a:t>‹#›</a:t>
            </a:fld>
            <a:endParaRPr lang="zh-CN" altLang="en-US"/>
          </a:p>
        </p:txBody>
      </p:sp>
    </p:spTree>
    <p:extLst>
      <p:ext uri="{BB962C8B-B14F-4D97-AF65-F5344CB8AC3E}">
        <p14:creationId xmlns:p14="http://schemas.microsoft.com/office/powerpoint/2010/main" val="25926631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48BD28C-F05E-4AE3-B9C2-DFB7F5B0677B}" type="datetimeFigureOut">
              <a:rPr lang="zh-CN" altLang="en-US" smtClean="0"/>
              <a:t>2021/10/15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99E729-47C8-460C-9C03-90441A8B2489}" type="slidenum">
              <a:rPr lang="zh-CN" altLang="en-US" smtClean="0"/>
              <a:t>‹#›</a:t>
            </a:fld>
            <a:endParaRPr lang="zh-CN" altLang="en-US"/>
          </a:p>
        </p:txBody>
      </p:sp>
    </p:spTree>
    <p:extLst>
      <p:ext uri="{BB962C8B-B14F-4D97-AF65-F5344CB8AC3E}">
        <p14:creationId xmlns:p14="http://schemas.microsoft.com/office/powerpoint/2010/main" val="23971078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48BD28C-F05E-4AE3-B9C2-DFB7F5B0677B}" type="datetimeFigureOut">
              <a:rPr lang="zh-CN" altLang="en-US" smtClean="0"/>
              <a:t>2021/10/15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99E729-47C8-460C-9C03-90441A8B2489}" type="slidenum">
              <a:rPr lang="zh-CN" altLang="en-US" smtClean="0"/>
              <a:t>‹#›</a:t>
            </a:fld>
            <a:endParaRPr lang="zh-CN" altLang="en-US"/>
          </a:p>
        </p:txBody>
      </p:sp>
    </p:spTree>
    <p:extLst>
      <p:ext uri="{BB962C8B-B14F-4D97-AF65-F5344CB8AC3E}">
        <p14:creationId xmlns:p14="http://schemas.microsoft.com/office/powerpoint/2010/main" val="1925032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8BD28C-F05E-4AE3-B9C2-DFB7F5B0677B}" type="datetimeFigureOut">
              <a:rPr lang="zh-CN" altLang="en-US" smtClean="0"/>
              <a:t>2021/10/15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99E729-47C8-460C-9C03-90441A8B2489}" type="slidenum">
              <a:rPr lang="zh-CN" altLang="en-US" smtClean="0"/>
              <a:t>‹#›</a:t>
            </a:fld>
            <a:endParaRPr lang="zh-CN" altLang="en-US"/>
          </a:p>
        </p:txBody>
      </p:sp>
    </p:spTree>
    <p:extLst>
      <p:ext uri="{BB962C8B-B14F-4D97-AF65-F5344CB8AC3E}">
        <p14:creationId xmlns:p14="http://schemas.microsoft.com/office/powerpoint/2010/main" val="380944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p3"/><Relationship Id="rId1" Type="http://schemas.microsoft.com/office/2007/relationships/media" Target="../media/media1.mp3"/><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p3"/><Relationship Id="rId1" Type="http://schemas.microsoft.com/office/2007/relationships/media" Target="../media/media2.mp3"/><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0" y="2399072"/>
            <a:ext cx="12192000" cy="4458928"/>
          </a:xfrm>
          <a:prstGeom prst="rect">
            <a:avLst/>
          </a:prstGeom>
          <a:solidFill>
            <a:schemeClr val="bg1"/>
          </a:solidFill>
        </p:spPr>
      </p:pic>
      <p:sp>
        <p:nvSpPr>
          <p:cNvPr id="8" name="矩形 4"/>
          <p:cNvSpPr>
            <a:spLocks noChangeArrowheads="1"/>
          </p:cNvSpPr>
          <p:nvPr/>
        </p:nvSpPr>
        <p:spPr bwMode="auto">
          <a:xfrm>
            <a:off x="1418581" y="1848742"/>
            <a:ext cx="8889664"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endParaRPr lang="es-ES" altLang="zh-CN" sz="3600" b="1" dirty="0">
              <a:solidFill>
                <a:schemeClr val="accent2"/>
              </a:solidFill>
              <a:latin typeface="Microsoft Yahei" panose="020B0503020204020204" pitchFamily="34" charset="-122"/>
              <a:ea typeface="Microsoft Yahei" panose="020B0503020204020204" pitchFamily="34" charset="-122"/>
              <a:sym typeface="微软雅黑" pitchFamily="34" charset="-122"/>
            </a:endParaRPr>
          </a:p>
          <a:p>
            <a:pPr algn="ctr"/>
            <a:endParaRPr lang="es-ES" altLang="zh-CN" sz="3600" b="1" dirty="0">
              <a:solidFill>
                <a:schemeClr val="accent2"/>
              </a:solidFill>
              <a:latin typeface="Microsoft Yahei" panose="020B0503020204020204" pitchFamily="34" charset="-122"/>
              <a:ea typeface="Microsoft Yahei" panose="020B0503020204020204" pitchFamily="34" charset="-122"/>
              <a:sym typeface="微软雅黑" pitchFamily="34" charset="-122"/>
            </a:endParaRPr>
          </a:p>
          <a:p>
            <a:pPr algn="ctr"/>
            <a:r>
              <a:rPr lang="es-ES" altLang="zh-CN" sz="3200" b="1" dirty="0">
                <a:solidFill>
                  <a:schemeClr val="accent2"/>
                </a:solidFill>
                <a:latin typeface="Microsoft Yahei" panose="020B0503020204020204" pitchFamily="34" charset="-122"/>
                <a:ea typeface="Microsoft Yahei" panose="020B0503020204020204" pitchFamily="34" charset="-122"/>
                <a:sym typeface="微软雅黑" pitchFamily="34" charset="-122"/>
              </a:rPr>
              <a:t>El español</a:t>
            </a:r>
          </a:p>
          <a:p>
            <a:pPr algn="ctr"/>
            <a:endParaRPr lang="es-ES" altLang="zh-CN" sz="3200" b="1" dirty="0">
              <a:solidFill>
                <a:schemeClr val="accent2"/>
              </a:solidFill>
              <a:latin typeface="Microsoft Yahei" panose="020B0503020204020204" pitchFamily="34" charset="-122"/>
              <a:ea typeface="Microsoft Yahei" panose="020B0503020204020204" pitchFamily="34" charset="-122"/>
              <a:sym typeface="微软雅黑" pitchFamily="34" charset="-122"/>
            </a:endParaRPr>
          </a:p>
          <a:p>
            <a:pPr algn="ctr"/>
            <a:r>
              <a:rPr lang="zh-CN" altLang="en-US" sz="4400" dirty="0">
                <a:latin typeface="思源黑体 CN Bold" panose="020B0800000000000000" pitchFamily="34" charset="-122"/>
                <a:ea typeface="思源黑体 CN Bold" panose="020B0800000000000000" pitchFamily="34" charset="-122"/>
                <a:sym typeface="微软雅黑" pitchFamily="34" charset="-122"/>
              </a:rPr>
              <a:t> </a:t>
            </a:r>
            <a:r>
              <a:rPr lang="zh-CN" altLang="en-US" sz="4400" dirty="0">
                <a:solidFill>
                  <a:schemeClr val="accent1"/>
                </a:solidFill>
                <a:latin typeface="+mj-ea"/>
                <a:ea typeface="+mj-ea"/>
                <a:sym typeface="微软雅黑" pitchFamily="34" charset="-122"/>
              </a:rPr>
              <a:t>西班牙语</a:t>
            </a:r>
            <a:endParaRPr lang="zh-CN" altLang="en-US" sz="4400" b="1" dirty="0">
              <a:solidFill>
                <a:schemeClr val="accent1"/>
              </a:solidFill>
              <a:latin typeface="+mj-ea"/>
              <a:ea typeface="+mj-ea"/>
              <a:sym typeface="微软雅黑" pitchFamily="34" charset="-122"/>
            </a:endParaRPr>
          </a:p>
        </p:txBody>
      </p:sp>
      <p:sp>
        <p:nvSpPr>
          <p:cNvPr id="9" name="矩形 8"/>
          <p:cNvSpPr/>
          <p:nvPr/>
        </p:nvSpPr>
        <p:spPr>
          <a:xfrm>
            <a:off x="8950151" y="5208118"/>
            <a:ext cx="2710999" cy="1077218"/>
          </a:xfrm>
          <a:prstGeom prst="rect">
            <a:avLst/>
          </a:prstGeom>
        </p:spPr>
        <p:txBody>
          <a:bodyPr wrap="none">
            <a:spAutoFit/>
          </a:bodyPr>
          <a:lstStyle/>
          <a:p>
            <a:r>
              <a:rPr lang="zh-CN" altLang="en-US" sz="3200" dirty="0"/>
              <a:t>        韦妮斯</a:t>
            </a:r>
            <a:endParaRPr lang="en-US" altLang="zh-CN" sz="3200" dirty="0"/>
          </a:p>
          <a:p>
            <a:r>
              <a:rPr lang="zh-CN" altLang="en-US" sz="3200" dirty="0"/>
              <a:t>   </a:t>
            </a:r>
            <a:r>
              <a:rPr lang="en-US" altLang="zh-CN" sz="3200" dirty="0"/>
              <a:t>    2021.10.15</a:t>
            </a:r>
            <a:endParaRPr lang="es-ES" altLang="zh-CN" sz="3200" dirty="0"/>
          </a:p>
        </p:txBody>
      </p:sp>
      <p:sp>
        <p:nvSpPr>
          <p:cNvPr id="4" name="矩形 4"/>
          <p:cNvSpPr>
            <a:spLocks noChangeArrowheads="1"/>
          </p:cNvSpPr>
          <p:nvPr/>
        </p:nvSpPr>
        <p:spPr bwMode="auto">
          <a:xfrm>
            <a:off x="1418581" y="1488355"/>
            <a:ext cx="8889664"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endParaRPr lang="es-ES" altLang="zh-CN" sz="3600" b="1" dirty="0">
              <a:solidFill>
                <a:schemeClr val="accent2"/>
              </a:solidFill>
              <a:latin typeface="Microsoft Yahei" panose="020B0503020204020204" pitchFamily="34" charset="-122"/>
              <a:ea typeface="Microsoft Yahei" panose="020B0503020204020204" pitchFamily="34" charset="-122"/>
              <a:sym typeface="微软雅黑" pitchFamily="34" charset="-122"/>
            </a:endParaRPr>
          </a:p>
          <a:p>
            <a:pPr algn="ctr"/>
            <a:r>
              <a:rPr lang="es-ES" altLang="zh-CN" sz="3600" b="1" dirty="0">
                <a:latin typeface="宋体" panose="02010600030101010101" pitchFamily="2" charset="-122"/>
                <a:ea typeface="宋体" panose="02010600030101010101" pitchFamily="2" charset="-122"/>
                <a:sym typeface="微软雅黑" pitchFamily="34" charset="-122"/>
              </a:rPr>
              <a:t>《</a:t>
            </a:r>
            <a:r>
              <a:rPr lang="zh-CN" altLang="en-US" sz="3600" b="1" dirty="0">
                <a:latin typeface="宋体" panose="02010600030101010101" pitchFamily="2" charset="-122"/>
                <a:ea typeface="宋体" panose="02010600030101010101" pitchFamily="2" charset="-122"/>
                <a:sym typeface="微软雅黑" pitchFamily="34" charset="-122"/>
              </a:rPr>
              <a:t>二外必修语言基础综合类课程</a:t>
            </a:r>
            <a:r>
              <a:rPr lang="es-ES" altLang="zh-CN" sz="3600" b="1" dirty="0">
                <a:latin typeface="宋体" panose="02010600030101010101" pitchFamily="2" charset="-122"/>
                <a:ea typeface="宋体" panose="02010600030101010101" pitchFamily="2" charset="-122"/>
                <a:sym typeface="微软雅黑" pitchFamily="34" charset="-122"/>
              </a:rPr>
              <a:t>》</a:t>
            </a:r>
            <a:endParaRPr lang="es-ES" altLang="zh-CN" sz="3600" b="1" dirty="0">
              <a:latin typeface="Microsoft Yahei" panose="020B0503020204020204" pitchFamily="34" charset="-122"/>
              <a:ea typeface="Microsoft Yahei" panose="020B0503020204020204" pitchFamily="34" charset="-122"/>
              <a:sym typeface="微软雅黑" pitchFamily="34" charset="-122"/>
            </a:endParaRPr>
          </a:p>
        </p:txBody>
      </p:sp>
      <p:pic>
        <p:nvPicPr>
          <p:cNvPr id="7" name="图片 2">
            <a:extLst>
              <a:ext uri="{FF2B5EF4-FFF2-40B4-BE49-F238E27FC236}">
                <a16:creationId xmlns:a16="http://schemas.microsoft.com/office/drawing/2014/main" id="{BF7C6180-F976-3343-AC0F-B79D08D1DFC8}"/>
              </a:ext>
            </a:extLst>
          </p:cNvPr>
          <p:cNvPicPr>
            <a:picLocks noChangeAspect="1"/>
          </p:cNvPicPr>
          <p:nvPr/>
        </p:nvPicPr>
        <p:blipFill>
          <a:blip r:embed="rId3"/>
          <a:stretch>
            <a:fillRect/>
          </a:stretch>
        </p:blipFill>
        <p:spPr>
          <a:xfrm>
            <a:off x="389890" y="205915"/>
            <a:ext cx="2293557" cy="1157494"/>
          </a:xfrm>
          <a:prstGeom prst="rect">
            <a:avLst/>
          </a:prstGeom>
          <a:effectLst>
            <a:innerShdw blurRad="63500" dist="50800" dir="16200000">
              <a:prstClr val="black">
                <a:alpha val="50000"/>
              </a:prstClr>
            </a:innerShdw>
          </a:effectLst>
        </p:spPr>
      </p:pic>
    </p:spTree>
    <p:extLst>
      <p:ext uri="{BB962C8B-B14F-4D97-AF65-F5344CB8AC3E}">
        <p14:creationId xmlns:p14="http://schemas.microsoft.com/office/powerpoint/2010/main" val="271196572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927" y="1962994"/>
            <a:ext cx="11280159" cy="445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矩形 2"/>
          <p:cNvSpPr/>
          <p:nvPr/>
        </p:nvSpPr>
        <p:spPr>
          <a:xfrm>
            <a:off x="3062727" y="442966"/>
            <a:ext cx="5394426" cy="923330"/>
          </a:xfrm>
          <a:prstGeom prst="rect">
            <a:avLst/>
          </a:prstGeom>
          <a:noFill/>
        </p:spPr>
        <p:txBody>
          <a:bodyPr wrap="none" lIns="91440" tIns="45720" rIns="91440" bIns="45720">
            <a:prstTxWarp prst="textDoubleWave1">
              <a:avLst/>
            </a:prstTxWarp>
            <a:spAutoFit/>
          </a:bodyPr>
          <a:lstStyle/>
          <a:p>
            <a:pPr algn="ctr"/>
            <a:r>
              <a:rPr lang="es-ES" altLang="zh-CN" sz="5400" b="1" dirty="0">
                <a:ln w="22225">
                  <a:solidFill>
                    <a:schemeClr val="accent2"/>
                  </a:solidFill>
                  <a:prstDash val="solid"/>
                </a:ln>
                <a:solidFill>
                  <a:schemeClr val="accent2">
                    <a:lumMod val="40000"/>
                    <a:lumOff val="60000"/>
                  </a:schemeClr>
                </a:solidFill>
              </a:rPr>
              <a:t>¿Cómo se llaman?</a:t>
            </a:r>
            <a:endParaRPr lang="zh-CN" altLang="en-US" sz="5400" b="1" cap="none" spc="0" dirty="0">
              <a:ln w="22225">
                <a:solidFill>
                  <a:schemeClr val="accent2"/>
                </a:solidFill>
                <a:prstDash val="solid"/>
              </a:ln>
              <a:solidFill>
                <a:schemeClr val="accent2">
                  <a:lumMod val="40000"/>
                  <a:lumOff val="60000"/>
                </a:schemeClr>
              </a:solidFill>
              <a:effectLst/>
            </a:endParaRPr>
          </a:p>
        </p:txBody>
      </p:sp>
    </p:spTree>
    <p:extLst>
      <p:ext uri="{BB962C8B-B14F-4D97-AF65-F5344CB8AC3E}">
        <p14:creationId xmlns:p14="http://schemas.microsoft.com/office/powerpoint/2010/main" val="21316489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1168" y="3720395"/>
            <a:ext cx="4370832" cy="31376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内容占位符 2"/>
          <p:cNvSpPr>
            <a:spLocks noGrp="1"/>
          </p:cNvSpPr>
          <p:nvPr>
            <p:ph idx="1"/>
          </p:nvPr>
        </p:nvSpPr>
        <p:spPr>
          <a:xfrm>
            <a:off x="206747" y="459188"/>
            <a:ext cx="11814048" cy="3953309"/>
          </a:xfrm>
        </p:spPr>
        <p:txBody>
          <a:bodyPr>
            <a:normAutofit/>
          </a:bodyPr>
          <a:lstStyle/>
          <a:p>
            <a:pPr marL="0" indent="0">
              <a:buNone/>
            </a:pPr>
            <a:r>
              <a:rPr lang="es-ES" altLang="zh-CN" sz="4400" b="1" dirty="0">
                <a:solidFill>
                  <a:srgbClr val="FF0066"/>
                </a:solidFill>
                <a:latin typeface="Times New Roman" panose="02020603050405020304" pitchFamily="18" charset="0"/>
                <a:cs typeface="Times New Roman" panose="02020603050405020304" pitchFamily="18" charset="0"/>
              </a:rPr>
              <a:t>Rosario: </a:t>
            </a:r>
            <a:r>
              <a:rPr lang="es-ES" altLang="zh-CN" sz="4400" dirty="0">
                <a:latin typeface="Times New Roman" panose="02020603050405020304" pitchFamily="18" charset="0"/>
                <a:cs typeface="Times New Roman" panose="02020603050405020304" pitchFamily="18" charset="0"/>
              </a:rPr>
              <a:t>¿Cómo se llaman tus padres?  ¿A qué se dedican?</a:t>
            </a:r>
          </a:p>
          <a:p>
            <a:pPr marL="0" indent="0">
              <a:buNone/>
            </a:pPr>
            <a:endParaRPr lang="es-ES" altLang="zh-CN" sz="4400" dirty="0">
              <a:latin typeface="Times New Roman" panose="02020603050405020304" pitchFamily="18" charset="0"/>
              <a:cs typeface="Times New Roman" panose="02020603050405020304" pitchFamily="18" charset="0"/>
            </a:endParaRPr>
          </a:p>
          <a:p>
            <a:pPr marL="0" indent="0">
              <a:buNone/>
            </a:pPr>
            <a:r>
              <a:rPr lang="en-US" altLang="zh-CN" sz="4400" b="1" dirty="0">
                <a:solidFill>
                  <a:srgbClr val="0000FF"/>
                </a:solidFill>
                <a:latin typeface="Times New Roman" panose="02020603050405020304" pitchFamily="18" charset="0"/>
                <a:cs typeface="Times New Roman" panose="02020603050405020304" pitchFamily="18" charset="0"/>
              </a:rPr>
              <a:t>David: </a:t>
            </a:r>
            <a:r>
              <a:rPr lang="en-US" altLang="zh-CN" sz="4400" dirty="0" err="1">
                <a:latin typeface="Times New Roman" panose="02020603050405020304" pitchFamily="18" charset="0"/>
                <a:cs typeface="Times New Roman" panose="02020603050405020304" pitchFamily="18" charset="0"/>
              </a:rPr>
              <a:t>Mi</a:t>
            </a:r>
            <a:r>
              <a:rPr lang="en-US" altLang="zh-CN" sz="4400" dirty="0">
                <a:latin typeface="Times New Roman" panose="02020603050405020304" pitchFamily="18" charset="0"/>
                <a:cs typeface="Times New Roman" panose="02020603050405020304" pitchFamily="18" charset="0"/>
              </a:rPr>
              <a:t> </a:t>
            </a:r>
            <a:r>
              <a:rPr lang="en-US" altLang="zh-CN" sz="4400" dirty="0" err="1">
                <a:latin typeface="Times New Roman" panose="02020603050405020304" pitchFamily="18" charset="0"/>
                <a:cs typeface="Times New Roman" panose="02020603050405020304" pitchFamily="18" charset="0"/>
              </a:rPr>
              <a:t>madre</a:t>
            </a:r>
            <a:r>
              <a:rPr lang="en-US" altLang="zh-CN" sz="4400" dirty="0">
                <a:latin typeface="Times New Roman" panose="02020603050405020304" pitchFamily="18" charset="0"/>
                <a:cs typeface="Times New Roman" panose="02020603050405020304" pitchFamily="18" charset="0"/>
              </a:rPr>
              <a:t> se llama Aurora y </a:t>
            </a:r>
            <a:r>
              <a:rPr lang="en-US" altLang="zh-CN" sz="4400" dirty="0" err="1">
                <a:latin typeface="Times New Roman" panose="02020603050405020304" pitchFamily="18" charset="0"/>
                <a:cs typeface="Times New Roman" panose="02020603050405020304" pitchFamily="18" charset="0"/>
              </a:rPr>
              <a:t>es</a:t>
            </a:r>
            <a:r>
              <a:rPr lang="en-US" altLang="zh-CN" sz="4400" dirty="0">
                <a:latin typeface="Times New Roman" panose="02020603050405020304" pitchFamily="18" charset="0"/>
                <a:cs typeface="Times New Roman" panose="02020603050405020304" pitchFamily="18" charset="0"/>
              </a:rPr>
              <a:t> </a:t>
            </a:r>
            <a:r>
              <a:rPr lang="en-US" altLang="zh-CN" sz="4400" dirty="0" err="1">
                <a:latin typeface="Times New Roman" panose="02020603050405020304" pitchFamily="18" charset="0"/>
                <a:cs typeface="Times New Roman" panose="02020603050405020304" pitchFamily="18" charset="0"/>
              </a:rPr>
              <a:t>arquitecta</a:t>
            </a:r>
            <a:r>
              <a:rPr lang="en-US" altLang="zh-CN" sz="4400" dirty="0">
                <a:latin typeface="Times New Roman" panose="02020603050405020304" pitchFamily="18" charset="0"/>
                <a:cs typeface="Times New Roman" panose="02020603050405020304" pitchFamily="18" charset="0"/>
              </a:rPr>
              <a:t> y mi padre se llama Luis y </a:t>
            </a:r>
            <a:r>
              <a:rPr lang="en-US" altLang="zh-CN" sz="4400" dirty="0" err="1">
                <a:latin typeface="Times New Roman" panose="02020603050405020304" pitchFamily="18" charset="0"/>
                <a:cs typeface="Times New Roman" panose="02020603050405020304" pitchFamily="18" charset="0"/>
              </a:rPr>
              <a:t>es</a:t>
            </a:r>
            <a:r>
              <a:rPr lang="en-US" altLang="zh-CN" sz="4400" dirty="0">
                <a:latin typeface="Times New Roman" panose="02020603050405020304" pitchFamily="18" charset="0"/>
                <a:cs typeface="Times New Roman" panose="02020603050405020304" pitchFamily="18" charset="0"/>
              </a:rPr>
              <a:t> </a:t>
            </a:r>
            <a:r>
              <a:rPr lang="en-US" altLang="zh-CN" sz="4400" dirty="0" err="1">
                <a:latin typeface="Times New Roman" panose="02020603050405020304" pitchFamily="18" charset="0"/>
                <a:cs typeface="Times New Roman" panose="02020603050405020304" pitchFamily="18" charset="0"/>
              </a:rPr>
              <a:t>bombero</a:t>
            </a:r>
            <a:r>
              <a:rPr lang="en-US" altLang="zh-CN" sz="4400" dirty="0">
                <a:latin typeface="Times New Roman" panose="02020603050405020304" pitchFamily="18" charset="0"/>
                <a:cs typeface="Times New Roman" panose="02020603050405020304" pitchFamily="18" charset="0"/>
              </a:rPr>
              <a:t>.</a:t>
            </a:r>
          </a:p>
          <a:p>
            <a:pPr marL="0" indent="0">
              <a:buNone/>
            </a:pPr>
            <a:endParaRPr lang="en-US" altLang="zh-CN" sz="3200" dirty="0">
              <a:latin typeface="Times New Roman" panose="02020603050405020304" pitchFamily="18" charset="0"/>
              <a:cs typeface="Times New Roman" panose="02020603050405020304" pitchFamily="18" charset="0"/>
            </a:endParaRPr>
          </a:p>
          <a:p>
            <a:pPr marL="0" indent="0">
              <a:buNone/>
            </a:pPr>
            <a:endParaRPr lang="zh-CN" altLang="en-US" dirty="0"/>
          </a:p>
        </p:txBody>
      </p:sp>
    </p:spTree>
    <p:extLst>
      <p:ext uri="{BB962C8B-B14F-4D97-AF65-F5344CB8AC3E}">
        <p14:creationId xmlns:p14="http://schemas.microsoft.com/office/powerpoint/2010/main" val="36627812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8191" y="855506"/>
            <a:ext cx="10754532" cy="5655021"/>
          </a:xfrm>
        </p:spPr>
        <p:txBody>
          <a:bodyPr>
            <a:normAutofit lnSpcReduction="10000"/>
          </a:bodyPr>
          <a:lstStyle/>
          <a:p>
            <a:pPr marL="0" indent="0">
              <a:buNone/>
            </a:pPr>
            <a:r>
              <a:rPr lang="es-ES" altLang="zh-CN" sz="4400" b="1" dirty="0">
                <a:solidFill>
                  <a:srgbClr val="FF0066"/>
                </a:solidFill>
                <a:latin typeface="Times New Roman" panose="02020603050405020304" pitchFamily="18" charset="0"/>
                <a:cs typeface="Times New Roman" panose="02020603050405020304" pitchFamily="18" charset="0"/>
              </a:rPr>
              <a:t>Rosario: </a:t>
            </a:r>
            <a:r>
              <a:rPr lang="es-ES" altLang="zh-CN" sz="4400" dirty="0">
                <a:latin typeface="Times New Roman" panose="02020603050405020304" pitchFamily="18" charset="0"/>
                <a:cs typeface="Times New Roman" panose="02020603050405020304" pitchFamily="18" charset="0"/>
              </a:rPr>
              <a:t>¿Tienes hermanos? </a:t>
            </a:r>
          </a:p>
          <a:p>
            <a:pPr marL="0" indent="0">
              <a:buNone/>
            </a:pPr>
            <a:endParaRPr lang="es-ES" altLang="zh-CN" sz="4400" dirty="0">
              <a:latin typeface="Times New Roman" panose="02020603050405020304" pitchFamily="18" charset="0"/>
              <a:cs typeface="Times New Roman" panose="02020603050405020304" pitchFamily="18" charset="0"/>
            </a:endParaRPr>
          </a:p>
          <a:p>
            <a:pPr marL="0" indent="0" algn="just">
              <a:buNone/>
            </a:pPr>
            <a:r>
              <a:rPr lang="en-US" altLang="zh-CN" sz="4400" b="1" dirty="0">
                <a:solidFill>
                  <a:srgbClr val="0000FF"/>
                </a:solidFill>
                <a:latin typeface="Times New Roman" panose="02020603050405020304" pitchFamily="18" charset="0"/>
                <a:cs typeface="Times New Roman" panose="02020603050405020304" pitchFamily="18" charset="0"/>
              </a:rPr>
              <a:t>David: </a:t>
            </a:r>
            <a:r>
              <a:rPr lang="es-ES" altLang="zh-CN" sz="4400" dirty="0">
                <a:latin typeface="Times New Roman" panose="02020603050405020304" pitchFamily="18" charset="0"/>
                <a:cs typeface="Times New Roman" panose="02020603050405020304" pitchFamily="18" charset="0"/>
              </a:rPr>
              <a:t>Sí, tengo dos hermanas, Luisa y Carmen. Luisa y su marido Carlos trabajan en un hospital. Tienen un hijo de un año, mi sobrino Carlos. Mi hermana Carmen es profesora. Su marido, Enrico, es italiano. Viven en Florencia. Tienen una hija de diez años, mi sobrina Paola.</a:t>
            </a:r>
            <a:endParaRPr lang="en-US" altLang="zh-CN" sz="4400" dirty="0">
              <a:latin typeface="Times New Roman" panose="02020603050405020304" pitchFamily="18" charset="0"/>
              <a:cs typeface="Times New Roman" panose="02020603050405020304" pitchFamily="18" charset="0"/>
            </a:endParaRPr>
          </a:p>
          <a:p>
            <a:endParaRPr lang="en-US" altLang="zh-CN" sz="3200" dirty="0">
              <a:latin typeface="Times New Roman" panose="02020603050405020304" pitchFamily="18" charset="0"/>
              <a:cs typeface="Times New Roman" panose="02020603050405020304" pitchFamily="18" charset="0"/>
            </a:endParaRPr>
          </a:p>
          <a:p>
            <a:pPr marL="0" indent="0">
              <a:buNone/>
            </a:pPr>
            <a:endParaRPr lang="zh-CN" altLang="en-US" dirty="0"/>
          </a:p>
        </p:txBody>
      </p:sp>
    </p:spTree>
    <p:extLst>
      <p:ext uri="{BB962C8B-B14F-4D97-AF65-F5344CB8AC3E}">
        <p14:creationId xmlns:p14="http://schemas.microsoft.com/office/powerpoint/2010/main" val="99581787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8191" y="1897923"/>
            <a:ext cx="10754532" cy="4633994"/>
          </a:xfrm>
        </p:spPr>
        <p:txBody>
          <a:bodyPr>
            <a:normAutofit/>
          </a:bodyPr>
          <a:lstStyle/>
          <a:p>
            <a:pPr marL="0" indent="0">
              <a:buNone/>
            </a:pPr>
            <a:r>
              <a:rPr lang="es-ES" altLang="zh-CN" sz="4400" b="1" dirty="0">
                <a:solidFill>
                  <a:srgbClr val="FF0066"/>
                </a:solidFill>
                <a:latin typeface="Times New Roman" panose="02020603050405020304" pitchFamily="18" charset="0"/>
                <a:cs typeface="Times New Roman" panose="02020603050405020304" pitchFamily="18" charset="0"/>
              </a:rPr>
              <a:t>Rosario: </a:t>
            </a:r>
            <a:r>
              <a:rPr lang="es-ES" altLang="zh-CN" sz="4400" dirty="0">
                <a:latin typeface="Times New Roman" panose="02020603050405020304" pitchFamily="18" charset="0"/>
                <a:cs typeface="Times New Roman" panose="02020603050405020304" pitchFamily="18" charset="0"/>
              </a:rPr>
              <a:t>¿Y Paola habla italiano?  </a:t>
            </a:r>
          </a:p>
          <a:p>
            <a:pPr marL="0" indent="0">
              <a:buNone/>
            </a:pPr>
            <a:endParaRPr lang="es-ES" altLang="zh-CN" sz="4400" dirty="0">
              <a:latin typeface="Times New Roman" panose="02020603050405020304" pitchFamily="18" charset="0"/>
              <a:cs typeface="Times New Roman" panose="02020603050405020304" pitchFamily="18" charset="0"/>
            </a:endParaRPr>
          </a:p>
          <a:p>
            <a:pPr marL="0" indent="0">
              <a:buNone/>
            </a:pPr>
            <a:r>
              <a:rPr lang="en-US" altLang="zh-CN" sz="4400" b="1" dirty="0">
                <a:solidFill>
                  <a:srgbClr val="0000FF"/>
                </a:solidFill>
                <a:latin typeface="Times New Roman" panose="02020603050405020304" pitchFamily="18" charset="0"/>
                <a:cs typeface="Times New Roman" panose="02020603050405020304" pitchFamily="18" charset="0"/>
              </a:rPr>
              <a:t>David: </a:t>
            </a:r>
            <a:r>
              <a:rPr lang="en-US" altLang="zh-CN" sz="4400" dirty="0" err="1">
                <a:latin typeface="Times New Roman" panose="02020603050405020304" pitchFamily="18" charset="0"/>
                <a:cs typeface="Times New Roman" panose="02020603050405020304" pitchFamily="18" charset="0"/>
              </a:rPr>
              <a:t>Sí</a:t>
            </a:r>
            <a:r>
              <a:rPr lang="en-US" altLang="zh-CN" sz="4400" dirty="0">
                <a:latin typeface="Times New Roman" panose="02020603050405020304" pitchFamily="18" charset="0"/>
                <a:cs typeface="Times New Roman" panose="02020603050405020304" pitchFamily="18" charset="0"/>
              </a:rPr>
              <a:t>, </a:t>
            </a:r>
            <a:r>
              <a:rPr lang="en-US" altLang="zh-CN" sz="4400" dirty="0" err="1">
                <a:latin typeface="Times New Roman" panose="02020603050405020304" pitchFamily="18" charset="0"/>
                <a:cs typeface="Times New Roman" panose="02020603050405020304" pitchFamily="18" charset="0"/>
              </a:rPr>
              <a:t>habla</a:t>
            </a:r>
            <a:r>
              <a:rPr lang="en-US" altLang="zh-CN" sz="4400" dirty="0">
                <a:latin typeface="Times New Roman" panose="02020603050405020304" pitchFamily="18" charset="0"/>
                <a:cs typeface="Times New Roman" panose="02020603050405020304" pitchFamily="18" charset="0"/>
              </a:rPr>
              <a:t> </a:t>
            </a:r>
            <a:r>
              <a:rPr lang="en-US" altLang="zh-CN" sz="4400" dirty="0" err="1">
                <a:latin typeface="Times New Roman" panose="02020603050405020304" pitchFamily="18" charset="0"/>
                <a:cs typeface="Times New Roman" panose="02020603050405020304" pitchFamily="18" charset="0"/>
              </a:rPr>
              <a:t>muy</a:t>
            </a:r>
            <a:r>
              <a:rPr lang="en-US" altLang="zh-CN" sz="4400" dirty="0">
                <a:latin typeface="Times New Roman" panose="02020603050405020304" pitchFamily="18" charset="0"/>
                <a:cs typeface="Times New Roman" panose="02020603050405020304" pitchFamily="18" charset="0"/>
              </a:rPr>
              <a:t> </a:t>
            </a:r>
            <a:r>
              <a:rPr lang="en-US" altLang="zh-CN" sz="4400" dirty="0" err="1">
                <a:latin typeface="Times New Roman" panose="02020603050405020304" pitchFamily="18" charset="0"/>
                <a:cs typeface="Times New Roman" panose="02020603050405020304" pitchFamily="18" charset="0"/>
              </a:rPr>
              <a:t>bien</a:t>
            </a:r>
            <a:r>
              <a:rPr lang="en-US" altLang="zh-CN" sz="4400" dirty="0">
                <a:latin typeface="Times New Roman" panose="02020603050405020304" pitchFamily="18" charset="0"/>
                <a:cs typeface="Times New Roman" panose="02020603050405020304" pitchFamily="18" charset="0"/>
              </a:rPr>
              <a:t> el </a:t>
            </a:r>
            <a:r>
              <a:rPr lang="en-US" altLang="zh-CN" sz="4400" dirty="0" err="1">
                <a:latin typeface="Times New Roman" panose="02020603050405020304" pitchFamily="18" charset="0"/>
                <a:cs typeface="Times New Roman" panose="02020603050405020304" pitchFamily="18" charset="0"/>
              </a:rPr>
              <a:t>italiano</a:t>
            </a:r>
            <a:r>
              <a:rPr lang="en-US" altLang="zh-CN" sz="4400" dirty="0">
                <a:latin typeface="Times New Roman" panose="02020603050405020304" pitchFamily="18" charset="0"/>
                <a:cs typeface="Times New Roman" panose="02020603050405020304" pitchFamily="18" charset="0"/>
              </a:rPr>
              <a:t>.</a:t>
            </a:r>
          </a:p>
          <a:p>
            <a:pPr marL="0" indent="0">
              <a:buNone/>
            </a:pPr>
            <a:endParaRPr lang="en-US" altLang="zh-CN" sz="3200" dirty="0">
              <a:latin typeface="Times New Roman" panose="02020603050405020304" pitchFamily="18" charset="0"/>
              <a:cs typeface="Times New Roman" panose="02020603050405020304" pitchFamily="18" charset="0"/>
            </a:endParaRPr>
          </a:p>
          <a:p>
            <a:pPr marL="0" indent="0">
              <a:buNone/>
            </a:pPr>
            <a:endParaRPr lang="zh-CN" altLang="en-US" dirty="0"/>
          </a:p>
        </p:txBody>
      </p:sp>
    </p:spTree>
    <p:extLst>
      <p:ext uri="{BB962C8B-B14F-4D97-AF65-F5344CB8AC3E}">
        <p14:creationId xmlns:p14="http://schemas.microsoft.com/office/powerpoint/2010/main" val="853123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4893" y="645523"/>
            <a:ext cx="8232354" cy="5782986"/>
          </a:xfrm>
          <a:prstGeom prst="rect">
            <a:avLst/>
          </a:prstGeom>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08658" y="3405178"/>
            <a:ext cx="3878324" cy="3127240"/>
          </a:xfrm>
          <a:prstGeom prst="rect">
            <a:avLst/>
          </a:prstGeom>
        </p:spPr>
      </p:pic>
      <p:cxnSp>
        <p:nvCxnSpPr>
          <p:cNvPr id="3" name="直接连接符 2"/>
          <p:cNvCxnSpPr/>
          <p:nvPr/>
        </p:nvCxnSpPr>
        <p:spPr>
          <a:xfrm flipV="1">
            <a:off x="6400800" y="2779568"/>
            <a:ext cx="2182091" cy="519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V="1">
            <a:off x="1018309" y="3143251"/>
            <a:ext cx="2202873" cy="1558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2239241" y="5656564"/>
            <a:ext cx="4727864" cy="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966355" y="6099464"/>
            <a:ext cx="1454727" cy="0"/>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19" name="48 曲目 48">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489623" y="2564823"/>
            <a:ext cx="304800" cy="304800"/>
          </a:xfrm>
          <a:prstGeom prst="rect">
            <a:avLst/>
          </a:prstGeom>
        </p:spPr>
      </p:pic>
    </p:spTree>
    <p:extLst>
      <p:ext uri="{BB962C8B-B14F-4D97-AF65-F5344CB8AC3E}">
        <p14:creationId xmlns:p14="http://schemas.microsoft.com/office/powerpoint/2010/main" val="250893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5" restart="whenNotActive" fill="hold" evtFilter="cancelBubble" nodeType="interactiveSeq">
                <p:stCondLst>
                  <p:cond evt="onClick" delay="0">
                    <p:tgtEl>
                      <p:spTgt spid="19"/>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50888" fill="hold"/>
                                        <p:tgtEl>
                                          <p:spTgt spid="19"/>
                                        </p:tgtEl>
                                      </p:cBhvr>
                                    </p:cmd>
                                  </p:childTnLst>
                                </p:cTn>
                              </p:par>
                            </p:childTnLst>
                          </p:cTn>
                        </p:par>
                      </p:childTnLst>
                    </p:cTn>
                  </p:par>
                </p:childTnLst>
              </p:cTn>
              <p:nextCondLst>
                <p:cond evt="onClick" delay="0">
                  <p:tgtEl>
                    <p:spTgt spid="19"/>
                  </p:tgtEl>
                </p:cond>
              </p:nextCondLst>
            </p:seq>
            <p:audio>
              <p:cMediaNode vol="80000">
                <p:cTn id="20" fill="hold" display="0">
                  <p:stCondLst>
                    <p:cond delay="indefinite"/>
                  </p:stCondLst>
                  <p:endCondLst>
                    <p:cond evt="onStopAudio" delay="0">
                      <p:tgtEl>
                        <p:sldTgt/>
                      </p:tgtEl>
                    </p:cond>
                  </p:endCondLst>
                </p:cTn>
                <p:tgtEl>
                  <p:spTgt spid="1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3617" y="1426464"/>
            <a:ext cx="11280159" cy="44560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135020" y="3666040"/>
            <a:ext cx="1792224" cy="707886"/>
          </a:xfrm>
          <a:prstGeom prst="rect">
            <a:avLst/>
          </a:prstGeom>
          <a:noFill/>
        </p:spPr>
        <p:txBody>
          <a:bodyPr wrap="square" rtlCol="0">
            <a:spAutoFit/>
          </a:bodyPr>
          <a:lstStyle/>
          <a:p>
            <a:r>
              <a:rPr lang="es-ES" altLang="zh-CN" sz="4000" b="1" dirty="0">
                <a:solidFill>
                  <a:schemeClr val="accent5">
                    <a:lumMod val="75000"/>
                  </a:schemeClr>
                </a:solidFill>
                <a:latin typeface="Times New Roman" panose="02020603050405020304" pitchFamily="18" charset="0"/>
                <a:cs typeface="Times New Roman" panose="02020603050405020304" pitchFamily="18" charset="0"/>
              </a:rPr>
              <a:t>Carlos</a:t>
            </a:r>
          </a:p>
        </p:txBody>
      </p:sp>
      <p:sp>
        <p:nvSpPr>
          <p:cNvPr id="4" name="TextBox 3"/>
          <p:cNvSpPr txBox="1"/>
          <p:nvPr/>
        </p:nvSpPr>
        <p:spPr>
          <a:xfrm>
            <a:off x="1093060" y="586310"/>
            <a:ext cx="1200912" cy="707886"/>
          </a:xfrm>
          <a:prstGeom prst="rect">
            <a:avLst/>
          </a:prstGeom>
          <a:noFill/>
        </p:spPr>
        <p:txBody>
          <a:bodyPr wrap="square" rtlCol="0">
            <a:spAutoFit/>
          </a:bodyPr>
          <a:lstStyle/>
          <a:p>
            <a:r>
              <a:rPr lang="es-ES" altLang="zh-CN" sz="4000" b="1" dirty="0">
                <a:solidFill>
                  <a:srgbClr val="002060"/>
                </a:solidFill>
                <a:latin typeface="Times New Roman" panose="02020603050405020304" pitchFamily="18" charset="0"/>
                <a:cs typeface="Times New Roman" panose="02020603050405020304" pitchFamily="18" charset="0"/>
              </a:rPr>
              <a:t>Luis</a:t>
            </a:r>
          </a:p>
        </p:txBody>
      </p:sp>
      <p:sp>
        <p:nvSpPr>
          <p:cNvPr id="5" name="TextBox 4"/>
          <p:cNvSpPr txBox="1"/>
          <p:nvPr/>
        </p:nvSpPr>
        <p:spPr>
          <a:xfrm>
            <a:off x="6462073" y="4272421"/>
            <a:ext cx="1475232" cy="707886"/>
          </a:xfrm>
          <a:prstGeom prst="rect">
            <a:avLst/>
          </a:prstGeom>
          <a:noFill/>
        </p:spPr>
        <p:txBody>
          <a:bodyPr wrap="square" rtlCol="0">
            <a:spAutoFit/>
          </a:bodyPr>
          <a:lstStyle/>
          <a:p>
            <a:r>
              <a:rPr lang="es-ES" altLang="zh-CN" sz="4000" b="1" dirty="0">
                <a:solidFill>
                  <a:srgbClr val="CC00CC"/>
                </a:solidFill>
                <a:latin typeface="Times New Roman" panose="02020603050405020304" pitchFamily="18" charset="0"/>
                <a:cs typeface="Times New Roman" panose="02020603050405020304" pitchFamily="18" charset="0"/>
              </a:rPr>
              <a:t>Luisa</a:t>
            </a:r>
          </a:p>
        </p:txBody>
      </p:sp>
      <p:sp>
        <p:nvSpPr>
          <p:cNvPr id="6" name="TextBox 5"/>
          <p:cNvSpPr txBox="1"/>
          <p:nvPr/>
        </p:nvSpPr>
        <p:spPr>
          <a:xfrm>
            <a:off x="3342796" y="586310"/>
            <a:ext cx="1792224" cy="707886"/>
          </a:xfrm>
          <a:prstGeom prst="rect">
            <a:avLst/>
          </a:prstGeom>
          <a:noFill/>
        </p:spPr>
        <p:txBody>
          <a:bodyPr wrap="square" rtlCol="0">
            <a:spAutoFit/>
          </a:bodyPr>
          <a:lstStyle/>
          <a:p>
            <a:r>
              <a:rPr lang="es-ES" altLang="zh-CN" sz="4000" b="1" dirty="0">
                <a:solidFill>
                  <a:srgbClr val="FF3300"/>
                </a:solidFill>
                <a:latin typeface="Times New Roman" panose="02020603050405020304" pitchFamily="18" charset="0"/>
                <a:cs typeface="Times New Roman" panose="02020603050405020304" pitchFamily="18" charset="0"/>
              </a:rPr>
              <a:t>Aurora</a:t>
            </a:r>
          </a:p>
        </p:txBody>
      </p:sp>
      <p:sp>
        <p:nvSpPr>
          <p:cNvPr id="7" name="TextBox 6"/>
          <p:cNvSpPr txBox="1"/>
          <p:nvPr/>
        </p:nvSpPr>
        <p:spPr>
          <a:xfrm>
            <a:off x="8040936" y="1072521"/>
            <a:ext cx="1981200" cy="707886"/>
          </a:xfrm>
          <a:prstGeom prst="rect">
            <a:avLst/>
          </a:prstGeom>
          <a:noFill/>
        </p:spPr>
        <p:txBody>
          <a:bodyPr wrap="square" rtlCol="0">
            <a:spAutoFit/>
          </a:bodyPr>
          <a:lstStyle/>
          <a:p>
            <a:r>
              <a:rPr lang="es-ES" altLang="zh-CN" sz="4000" b="1" dirty="0">
                <a:solidFill>
                  <a:srgbClr val="CC0000"/>
                </a:solidFill>
                <a:latin typeface="Times New Roman" panose="02020603050405020304" pitchFamily="18" charset="0"/>
                <a:cs typeface="Times New Roman" panose="02020603050405020304" pitchFamily="18" charset="0"/>
              </a:rPr>
              <a:t>Carmen</a:t>
            </a:r>
          </a:p>
        </p:txBody>
      </p:sp>
      <p:sp>
        <p:nvSpPr>
          <p:cNvPr id="8" name="TextBox 7"/>
          <p:cNvSpPr txBox="1"/>
          <p:nvPr/>
        </p:nvSpPr>
        <p:spPr>
          <a:xfrm>
            <a:off x="10131552" y="804964"/>
            <a:ext cx="1792224" cy="707886"/>
          </a:xfrm>
          <a:prstGeom prst="rect">
            <a:avLst/>
          </a:prstGeom>
          <a:noFill/>
        </p:spPr>
        <p:txBody>
          <a:bodyPr wrap="square" rtlCol="0">
            <a:spAutoFit/>
          </a:bodyPr>
          <a:lstStyle/>
          <a:p>
            <a:r>
              <a:rPr lang="es-ES" altLang="zh-CN" sz="4000" b="1" dirty="0">
                <a:solidFill>
                  <a:srgbClr val="0000FF"/>
                </a:solidFill>
                <a:latin typeface="Times New Roman" panose="02020603050405020304" pitchFamily="18" charset="0"/>
                <a:cs typeface="Times New Roman" panose="02020603050405020304" pitchFamily="18" charset="0"/>
              </a:rPr>
              <a:t>Enrico</a:t>
            </a:r>
          </a:p>
        </p:txBody>
      </p:sp>
      <p:sp>
        <p:nvSpPr>
          <p:cNvPr id="9" name="TextBox 8"/>
          <p:cNvSpPr txBox="1"/>
          <p:nvPr/>
        </p:nvSpPr>
        <p:spPr>
          <a:xfrm>
            <a:off x="9235440" y="5796171"/>
            <a:ext cx="1792224" cy="707886"/>
          </a:xfrm>
          <a:prstGeom prst="rect">
            <a:avLst/>
          </a:prstGeom>
          <a:noFill/>
        </p:spPr>
        <p:txBody>
          <a:bodyPr wrap="square" rtlCol="0">
            <a:spAutoFit/>
          </a:bodyPr>
          <a:lstStyle/>
          <a:p>
            <a:r>
              <a:rPr lang="es-ES" altLang="zh-CN" sz="4000" b="1" dirty="0">
                <a:solidFill>
                  <a:srgbClr val="FF0066"/>
                </a:solidFill>
                <a:latin typeface="Times New Roman" panose="02020603050405020304" pitchFamily="18" charset="0"/>
                <a:cs typeface="Times New Roman" panose="02020603050405020304" pitchFamily="18" charset="0"/>
              </a:rPr>
              <a:t>Paola</a:t>
            </a:r>
          </a:p>
        </p:txBody>
      </p:sp>
    </p:spTree>
    <p:extLst>
      <p:ext uri="{BB962C8B-B14F-4D97-AF65-F5344CB8AC3E}">
        <p14:creationId xmlns:p14="http://schemas.microsoft.com/office/powerpoint/2010/main" val="4284268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7005" y="536332"/>
            <a:ext cx="10902667" cy="4247317"/>
          </a:xfrm>
          <a:prstGeom prst="rect">
            <a:avLst/>
          </a:prstGeom>
          <a:noFill/>
        </p:spPr>
        <p:txBody>
          <a:bodyPr wrap="square" lIns="91440" tIns="45720" rIns="91440" bIns="45720">
            <a:spAutoFit/>
          </a:bodyPr>
          <a:lstStyle/>
          <a:p>
            <a:pPr algn="ctr"/>
            <a:r>
              <a:rPr lang="zh-CN" altLang="en-US"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询问有多少家庭成员：</a:t>
            </a:r>
            <a:endParaRPr lang="en-US" altLang="zh-CN"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endParaRPr lang="en-US" altLang="zh-CN"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r>
              <a:rPr lang="es-ES" altLang="zh-CN"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¿Cuántos son en su familia?</a:t>
            </a:r>
          </a:p>
          <a:p>
            <a:pPr algn="ctr"/>
            <a:endParaRPr lang="es-ES" altLang="zh-CN"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ndParaRPr>
          </a:p>
          <a:p>
            <a:pPr algn="ctr"/>
            <a:r>
              <a:rPr lang="es-ES" altLang="zh-CN"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¿Cuántos sois en tu familia?</a:t>
            </a:r>
          </a:p>
        </p:txBody>
      </p:sp>
      <p:sp>
        <p:nvSpPr>
          <p:cNvPr id="2" name="矩形 1"/>
          <p:cNvSpPr/>
          <p:nvPr/>
        </p:nvSpPr>
        <p:spPr>
          <a:xfrm>
            <a:off x="1626669" y="5571898"/>
            <a:ext cx="9475671" cy="707886"/>
          </a:xfrm>
          <a:prstGeom prst="rect">
            <a:avLst/>
          </a:prstGeom>
        </p:spPr>
        <p:txBody>
          <a:bodyPr wrap="none">
            <a:spAutoFit/>
          </a:bodyPr>
          <a:lstStyle/>
          <a:p>
            <a:r>
              <a:rPr lang="es-ES" altLang="zh-CN" sz="4000" b="1" dirty="0">
                <a:ln w="22225">
                  <a:solidFill>
                    <a:schemeClr val="accent2"/>
                  </a:solidFill>
                  <a:prstDash val="solid"/>
                </a:ln>
                <a:solidFill>
                  <a:schemeClr val="accent6"/>
                </a:solidFill>
                <a:latin typeface="宋体" panose="02010600030101010101" pitchFamily="2" charset="-122"/>
              </a:rPr>
              <a:t>¿Cuántos son en la familia de David?</a:t>
            </a:r>
          </a:p>
        </p:txBody>
      </p:sp>
    </p:spTree>
    <p:extLst>
      <p:ext uri="{BB962C8B-B14F-4D97-AF65-F5344CB8AC3E}">
        <p14:creationId xmlns:p14="http://schemas.microsoft.com/office/powerpoint/2010/main" val="205594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40245" y="369608"/>
            <a:ext cx="10911526" cy="923330"/>
          </a:xfrm>
          <a:prstGeom prst="rect">
            <a:avLst/>
          </a:prstGeom>
          <a:noFill/>
        </p:spPr>
        <p:txBody>
          <a:bodyPr wrap="none" lIns="91440" tIns="45720" rIns="91440" bIns="45720">
            <a:prstTxWarp prst="textWave1">
              <a:avLst/>
            </a:prstTxWarp>
            <a:spAutoFit/>
          </a:bodyPr>
          <a:lstStyle/>
          <a:p>
            <a:pPr algn="ctr"/>
            <a:r>
              <a:rPr lang="es-ES" altLang="zh-CN" b="1" cap="none" spc="0" dirty="0">
                <a:ln w="22225">
                  <a:solidFill>
                    <a:schemeClr val="accent2"/>
                  </a:solidFill>
                  <a:prstDash val="solid"/>
                </a:ln>
                <a:solidFill>
                  <a:schemeClr val="accent2">
                    <a:lumMod val="40000"/>
                    <a:lumOff val="60000"/>
                  </a:schemeClr>
                </a:solidFill>
                <a:effectLst/>
                <a:latin typeface="Cambria" panose="02040503050406030204" pitchFamily="18" charset="0"/>
                <a:ea typeface="Cambria" panose="02040503050406030204" pitchFamily="18" charset="0"/>
              </a:rPr>
              <a:t>Ahora vamos a hablar de nuestra familia.</a:t>
            </a:r>
            <a:endParaRPr lang="zh-CN" altLang="en-US" b="1" cap="none" spc="0" dirty="0">
              <a:ln w="22225">
                <a:solidFill>
                  <a:schemeClr val="accent2"/>
                </a:solidFill>
                <a:prstDash val="solid"/>
              </a:ln>
              <a:solidFill>
                <a:schemeClr val="accent2">
                  <a:lumMod val="40000"/>
                  <a:lumOff val="60000"/>
                </a:schemeClr>
              </a:solidFill>
              <a:effectLst/>
              <a:latin typeface="Cambria" panose="02040503050406030204" pitchFamily="18" charset="0"/>
            </a:endParaRPr>
          </a:p>
        </p:txBody>
      </p:sp>
      <p:sp>
        <p:nvSpPr>
          <p:cNvPr id="4" name="文本框 3"/>
          <p:cNvSpPr txBox="1"/>
          <p:nvPr/>
        </p:nvSpPr>
        <p:spPr>
          <a:xfrm rot="20928018">
            <a:off x="1478043" y="2032287"/>
            <a:ext cx="3911310" cy="523220"/>
          </a:xfrm>
          <a:prstGeom prst="rect">
            <a:avLst/>
          </a:prstGeom>
        </p:spPr>
        <p:style>
          <a:lnRef idx="1">
            <a:schemeClr val="accent6"/>
          </a:lnRef>
          <a:fillRef idx="2">
            <a:schemeClr val="accent6"/>
          </a:fillRef>
          <a:effectRef idx="1">
            <a:schemeClr val="accent6"/>
          </a:effectRef>
          <a:fontRef idx="minor">
            <a:schemeClr val="dk1"/>
          </a:fontRef>
        </p:style>
        <p:txBody>
          <a:bodyPr wrap="square" rtlCol="0">
            <a:spAutoFit/>
          </a:bodyPr>
          <a:lstStyle/>
          <a:p>
            <a:r>
              <a:rPr lang="es-ES" altLang="zh-CN" sz="2800" dirty="0"/>
              <a:t>¿Dónde viven tus abuelos?</a:t>
            </a:r>
            <a:endParaRPr lang="zh-CN" altLang="en-US" sz="2800" dirty="0"/>
          </a:p>
        </p:txBody>
      </p:sp>
      <p:sp>
        <p:nvSpPr>
          <p:cNvPr id="5" name="文本框 4"/>
          <p:cNvSpPr txBox="1"/>
          <p:nvPr/>
        </p:nvSpPr>
        <p:spPr>
          <a:xfrm>
            <a:off x="3873066" y="4429848"/>
            <a:ext cx="3355400"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s-ES" altLang="zh-CN" sz="2800" dirty="0"/>
              <a:t>¿Cuántos años tienes?</a:t>
            </a:r>
            <a:endParaRPr lang="zh-CN" altLang="en-US" sz="2800" dirty="0"/>
          </a:p>
        </p:txBody>
      </p:sp>
      <p:sp>
        <p:nvSpPr>
          <p:cNvPr id="6" name="文本框 5"/>
          <p:cNvSpPr txBox="1"/>
          <p:nvPr/>
        </p:nvSpPr>
        <p:spPr>
          <a:xfrm>
            <a:off x="7023932" y="5291956"/>
            <a:ext cx="4527839" cy="523220"/>
          </a:xfrm>
          <a:prstGeom prst="rect">
            <a:avLst/>
          </a:prstGeom>
          <a:solidFill>
            <a:srgbClr val="FFCCFF"/>
          </a:solidFill>
          <a:ln>
            <a:noFill/>
          </a:ln>
          <a:effectLst/>
          <a:scene3d>
            <a:camera prst="orthographicFront">
              <a:rot lat="0" lon="0" rev="0"/>
            </a:camera>
            <a:lightRig rig="contrasting" dir="t">
              <a:rot lat="0" lon="0" rev="7800000"/>
            </a:lightRig>
          </a:scene3d>
          <a:sp3d>
            <a:bevelT w="139700" h="139700"/>
          </a:sp3d>
        </p:spPr>
        <p:txBody>
          <a:bodyPr wrap="square" rtlCol="0">
            <a:spAutoFit/>
          </a:bodyPr>
          <a:lstStyle/>
          <a:p>
            <a:r>
              <a:rPr lang="es-ES" altLang="zh-CN" sz="2800" dirty="0"/>
              <a:t>¿A qué se dedican tus padres?</a:t>
            </a:r>
            <a:endParaRPr lang="zh-CN" altLang="en-US" sz="2800" dirty="0"/>
          </a:p>
        </p:txBody>
      </p:sp>
      <p:sp>
        <p:nvSpPr>
          <p:cNvPr id="7" name="文本框 6"/>
          <p:cNvSpPr txBox="1"/>
          <p:nvPr/>
        </p:nvSpPr>
        <p:spPr>
          <a:xfrm>
            <a:off x="845127" y="5620351"/>
            <a:ext cx="4597978" cy="52322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s-ES" altLang="zh-CN" sz="2800" dirty="0"/>
              <a:t>¿Dónde trabajan tus padres?</a:t>
            </a:r>
            <a:endParaRPr lang="zh-CN" altLang="en-US" sz="2800" dirty="0"/>
          </a:p>
        </p:txBody>
      </p:sp>
      <p:sp>
        <p:nvSpPr>
          <p:cNvPr id="8" name="文本框 7"/>
          <p:cNvSpPr txBox="1"/>
          <p:nvPr/>
        </p:nvSpPr>
        <p:spPr>
          <a:xfrm>
            <a:off x="7274214" y="2009394"/>
            <a:ext cx="3214254" cy="52322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s-ES" altLang="zh-CN" sz="2800" dirty="0"/>
              <a:t>¿Tienes hermanos?</a:t>
            </a:r>
            <a:endParaRPr lang="zh-CN" altLang="en-US" sz="2800" dirty="0"/>
          </a:p>
        </p:txBody>
      </p:sp>
      <p:sp>
        <p:nvSpPr>
          <p:cNvPr id="9" name="文本框 8"/>
          <p:cNvSpPr txBox="1"/>
          <p:nvPr/>
        </p:nvSpPr>
        <p:spPr>
          <a:xfrm rot="428684">
            <a:off x="7345218" y="3650675"/>
            <a:ext cx="3979718" cy="523220"/>
          </a:xfrm>
          <a:prstGeom prst="rect">
            <a:avLst/>
          </a:prstGeom>
        </p:spPr>
        <p:style>
          <a:lnRef idx="1">
            <a:schemeClr val="accent1"/>
          </a:lnRef>
          <a:fillRef idx="2">
            <a:schemeClr val="accent1"/>
          </a:fillRef>
          <a:effectRef idx="1">
            <a:schemeClr val="accent1"/>
          </a:effectRef>
          <a:fontRef idx="minor">
            <a:schemeClr val="dk1"/>
          </a:fontRef>
        </p:style>
        <p:txBody>
          <a:bodyPr wrap="square" rtlCol="0">
            <a:spAutoFit/>
          </a:bodyPr>
          <a:lstStyle/>
          <a:p>
            <a:r>
              <a:rPr lang="es-ES" altLang="zh-CN" sz="2800" dirty="0"/>
              <a:t>¿Está casado/a tu tío/tía?</a:t>
            </a:r>
            <a:endParaRPr lang="zh-CN" altLang="en-US" sz="2800" dirty="0"/>
          </a:p>
        </p:txBody>
      </p:sp>
      <p:sp>
        <p:nvSpPr>
          <p:cNvPr id="10" name="文本框 9"/>
          <p:cNvSpPr txBox="1"/>
          <p:nvPr/>
        </p:nvSpPr>
        <p:spPr>
          <a:xfrm>
            <a:off x="1525731" y="3295637"/>
            <a:ext cx="3236769" cy="523220"/>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s-ES" altLang="zh-CN" sz="2800" dirty="0"/>
              <a:t>¿Tus tíos tienen hijos?</a:t>
            </a:r>
            <a:endParaRPr lang="zh-CN" altLang="en-US" sz="2800" dirty="0"/>
          </a:p>
        </p:txBody>
      </p:sp>
    </p:spTree>
    <p:extLst>
      <p:ext uri="{BB962C8B-B14F-4D97-AF65-F5344CB8AC3E}">
        <p14:creationId xmlns:p14="http://schemas.microsoft.com/office/powerpoint/2010/main" val="42260566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2550" y="280659"/>
            <a:ext cx="9234535" cy="523220"/>
          </a:xfrm>
          <a:prstGeom prst="rect">
            <a:avLst/>
          </a:prstGeom>
          <a:solidFill>
            <a:schemeClr val="accent4">
              <a:lumMod val="20000"/>
              <a:lumOff val="80000"/>
            </a:schemeClr>
          </a:solidFill>
        </p:spPr>
        <p:txBody>
          <a:bodyPr wrap="square" rtlCol="0">
            <a:spAutoFit/>
          </a:bodyPr>
          <a:lstStyle/>
          <a:p>
            <a:r>
              <a:rPr lang="zh-CN" altLang="en-US" sz="2800" b="1" dirty="0">
                <a:solidFill>
                  <a:schemeClr val="accent5">
                    <a:lumMod val="75000"/>
                  </a:schemeClr>
                </a:solidFill>
                <a:latin typeface="华文彩云" panose="02010800040101010101" pitchFamily="2" charset="-122"/>
                <a:ea typeface="华文彩云" panose="02010800040101010101" pitchFamily="2" charset="-122"/>
              </a:rPr>
              <a:t>这里有几个单词，用于描述人物。请找出这些单词的含义。</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0367" y="919368"/>
            <a:ext cx="9497009" cy="5780789"/>
          </a:xfrm>
          <a:prstGeom prst="rect">
            <a:avLst/>
          </a:prstGeom>
        </p:spPr>
      </p:pic>
    </p:spTree>
    <p:extLst>
      <p:ext uri="{BB962C8B-B14F-4D97-AF65-F5344CB8AC3E}">
        <p14:creationId xmlns:p14="http://schemas.microsoft.com/office/powerpoint/2010/main" val="8115805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39735" y="198576"/>
            <a:ext cx="8548008" cy="3468896"/>
          </a:xfrm>
          <a:prstGeom prst="rect">
            <a:avLst/>
          </a:prstGeom>
        </p:spPr>
      </p:pic>
      <p:sp>
        <p:nvSpPr>
          <p:cNvPr id="2" name="矩形 1"/>
          <p:cNvSpPr/>
          <p:nvPr/>
        </p:nvSpPr>
        <p:spPr>
          <a:xfrm>
            <a:off x="229432" y="-62839"/>
            <a:ext cx="5375894" cy="707886"/>
          </a:xfrm>
          <a:prstGeom prst="rect">
            <a:avLst/>
          </a:prstGeom>
          <a:noFill/>
        </p:spPr>
        <p:txBody>
          <a:bodyPr wrap="none" lIns="91440" tIns="45720" rIns="91440" bIns="45720">
            <a:spAutoFit/>
          </a:bodyPr>
          <a:lstStyle/>
          <a:p>
            <a:pPr algn="ctr"/>
            <a:r>
              <a:rPr lang="es-ES" altLang="zh-CN"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Doña Teresa y sus nietos</a:t>
            </a:r>
            <a:endParaRPr lang="zh-CN" alt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0402" y="3004783"/>
            <a:ext cx="2052653" cy="3074888"/>
          </a:xfrm>
          <a:prstGeom prst="rect">
            <a:avLst/>
          </a:prstGeom>
        </p:spPr>
      </p:pic>
      <p:sp>
        <p:nvSpPr>
          <p:cNvPr id="5" name="文本框 4"/>
          <p:cNvSpPr txBox="1"/>
          <p:nvPr/>
        </p:nvSpPr>
        <p:spPr>
          <a:xfrm>
            <a:off x="2438151" y="3499198"/>
            <a:ext cx="1649185" cy="2352952"/>
          </a:xfrm>
          <a:prstGeom prst="rect">
            <a:avLst/>
          </a:prstGeom>
          <a:solidFill>
            <a:schemeClr val="bg1"/>
          </a:solidFill>
        </p:spPr>
        <p:txBody>
          <a:bodyPr wrap="square" rtlCol="0">
            <a:spAutoFit/>
          </a:bodyPr>
          <a:lstStyle/>
          <a:p>
            <a:pPr>
              <a:lnSpc>
                <a:spcPct val="150000"/>
              </a:lnSpc>
            </a:pPr>
            <a:r>
              <a:rPr lang="es-ES" altLang="zh-CN" sz="2000" dirty="0"/>
              <a:t>Es muy mayor. Tiene el pelo corto. Es baja y tiene los ojos negros.</a:t>
            </a:r>
          </a:p>
        </p:txBody>
      </p:sp>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92388" y="3584787"/>
            <a:ext cx="2114565" cy="2750699"/>
          </a:xfrm>
          <a:prstGeom prst="rect">
            <a:avLst/>
          </a:prstGeom>
        </p:spPr>
      </p:pic>
      <p:sp>
        <p:nvSpPr>
          <p:cNvPr id="7" name="文本框 6"/>
          <p:cNvSpPr txBox="1"/>
          <p:nvPr/>
        </p:nvSpPr>
        <p:spPr>
          <a:xfrm>
            <a:off x="4589013" y="3890005"/>
            <a:ext cx="1649185" cy="2352952"/>
          </a:xfrm>
          <a:prstGeom prst="rect">
            <a:avLst/>
          </a:prstGeom>
          <a:solidFill>
            <a:schemeClr val="bg1"/>
          </a:solidFill>
        </p:spPr>
        <p:txBody>
          <a:bodyPr wrap="square" rtlCol="0">
            <a:spAutoFit/>
          </a:bodyPr>
          <a:lstStyle/>
          <a:p>
            <a:pPr>
              <a:lnSpc>
                <a:spcPct val="150000"/>
              </a:lnSpc>
            </a:pPr>
            <a:r>
              <a:rPr lang="es-ES" altLang="zh-CN" sz="2000" dirty="0"/>
              <a:t>Es moreno y guapo. Lleva el pelo largo. Tiene los ojos marrones.</a:t>
            </a:r>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73270" y="3444297"/>
            <a:ext cx="2079457" cy="2798660"/>
          </a:xfrm>
          <a:prstGeom prst="rect">
            <a:avLst/>
          </a:prstGeom>
        </p:spPr>
      </p:pic>
      <p:sp>
        <p:nvSpPr>
          <p:cNvPr id="9" name="文本框 8"/>
          <p:cNvSpPr txBox="1"/>
          <p:nvPr/>
        </p:nvSpPr>
        <p:spPr>
          <a:xfrm>
            <a:off x="6806467" y="3815470"/>
            <a:ext cx="1649185" cy="2352952"/>
          </a:xfrm>
          <a:prstGeom prst="rect">
            <a:avLst/>
          </a:prstGeom>
          <a:solidFill>
            <a:schemeClr val="bg1"/>
          </a:solidFill>
        </p:spPr>
        <p:txBody>
          <a:bodyPr wrap="square" rtlCol="0">
            <a:spAutoFit/>
          </a:bodyPr>
          <a:lstStyle/>
          <a:p>
            <a:pPr>
              <a:lnSpc>
                <a:spcPct val="150000"/>
              </a:lnSpc>
            </a:pPr>
            <a:r>
              <a:rPr lang="es-ES" altLang="zh-CN" sz="2000" dirty="0"/>
              <a:t>Es morena. Tiene el pelo rizado. Es delgada. Lleva gafas.</a:t>
            </a:r>
          </a:p>
        </p:txBody>
      </p:sp>
      <p:pic>
        <p:nvPicPr>
          <p:cNvPr id="10" name="图片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635948" y="3011363"/>
            <a:ext cx="2133616" cy="3444626"/>
          </a:xfrm>
          <a:prstGeom prst="rect">
            <a:avLst/>
          </a:prstGeom>
        </p:spPr>
      </p:pic>
      <p:sp>
        <p:nvSpPr>
          <p:cNvPr id="11" name="文本框 10"/>
          <p:cNvSpPr txBox="1"/>
          <p:nvPr/>
        </p:nvSpPr>
        <p:spPr>
          <a:xfrm>
            <a:off x="8981906" y="3473164"/>
            <a:ext cx="1649185" cy="2862322"/>
          </a:xfrm>
          <a:prstGeom prst="rect">
            <a:avLst/>
          </a:prstGeom>
          <a:solidFill>
            <a:schemeClr val="bg1"/>
          </a:solidFill>
        </p:spPr>
        <p:txBody>
          <a:bodyPr wrap="square" rtlCol="0">
            <a:spAutoFit/>
          </a:bodyPr>
          <a:lstStyle/>
          <a:p>
            <a:pPr>
              <a:lnSpc>
                <a:spcPct val="150000"/>
              </a:lnSpc>
            </a:pPr>
            <a:r>
              <a:rPr lang="es-ES" altLang="zh-CN" sz="2000" dirty="0"/>
              <a:t>Tiene el pelo corto. Es muy delgado. Lleva barba, bigote y sombrero.</a:t>
            </a:r>
          </a:p>
        </p:txBody>
      </p:sp>
    </p:spTree>
    <p:extLst>
      <p:ext uri="{BB962C8B-B14F-4D97-AF65-F5344CB8AC3E}">
        <p14:creationId xmlns:p14="http://schemas.microsoft.com/office/powerpoint/2010/main" val="2567580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2348871" y="1710754"/>
            <a:ext cx="720000" cy="720000"/>
          </a:xfrm>
          <a:prstGeom prst="ellipse">
            <a:avLst/>
          </a:prstGeom>
          <a:solidFill>
            <a:schemeClr val="accent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CFCFC"/>
                </a:solidFill>
                <a:latin typeface="Microsoft Yahei" panose="020B0503020204020204" pitchFamily="34" charset="-122"/>
                <a:ea typeface="Microsoft Yahei" panose="020B0503020204020204" pitchFamily="34" charset="-122"/>
                <a:sym typeface="思源黑体 CN Normal" panose="020B0400000000000000" pitchFamily="34" charset="-122"/>
              </a:rPr>
              <a:t>1</a:t>
            </a:r>
            <a:endParaRPr lang="zh-CN" altLang="en-US" sz="3200" dirty="0">
              <a:solidFill>
                <a:srgbClr val="FCFCFC"/>
              </a:solidFill>
              <a:latin typeface="Microsoft Yahei" panose="020B0503020204020204" pitchFamily="34" charset="-122"/>
              <a:ea typeface="Microsoft Yahei" panose="020B0503020204020204" pitchFamily="34" charset="-122"/>
              <a:sym typeface="思源黑体 CN Normal" panose="020B0400000000000000" pitchFamily="34" charset="-122"/>
            </a:endParaRPr>
          </a:p>
        </p:txBody>
      </p:sp>
      <p:sp>
        <p:nvSpPr>
          <p:cNvPr id="9" name="椭圆 8"/>
          <p:cNvSpPr/>
          <p:nvPr/>
        </p:nvSpPr>
        <p:spPr>
          <a:xfrm>
            <a:off x="2348871" y="3517358"/>
            <a:ext cx="720000" cy="720000"/>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CFCFC"/>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2</a:t>
            </a:r>
            <a:endParaRPr lang="zh-CN" altLang="en-US" sz="3200" dirty="0">
              <a:solidFill>
                <a:srgbClr val="FCFCFC"/>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9" name="矩形 4"/>
          <p:cNvSpPr>
            <a:spLocks noChangeArrowheads="1"/>
          </p:cNvSpPr>
          <p:nvPr/>
        </p:nvSpPr>
        <p:spPr bwMode="auto">
          <a:xfrm>
            <a:off x="1413852" y="112287"/>
            <a:ext cx="888966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s-ES" altLang="zh-CN" sz="2400" b="1" dirty="0">
                <a:solidFill>
                  <a:schemeClr val="accent2"/>
                </a:solidFill>
                <a:latin typeface="Microsoft Yahei" panose="020B0503020204020204" pitchFamily="34" charset="-122"/>
                <a:ea typeface="Microsoft Yahei" panose="020B0503020204020204" pitchFamily="34" charset="-122"/>
                <a:sym typeface="微软雅黑" pitchFamily="34" charset="-122"/>
              </a:rPr>
              <a:t>Lección 10</a:t>
            </a:r>
          </a:p>
          <a:p>
            <a:pPr algn="ctr"/>
            <a:r>
              <a:rPr lang="zh-CN" altLang="en-US" sz="3600" dirty="0">
                <a:solidFill>
                  <a:schemeClr val="accent1"/>
                </a:solidFill>
                <a:latin typeface="+mj-ea"/>
                <a:ea typeface="+mj-ea"/>
                <a:sym typeface="微软雅黑" pitchFamily="34" charset="-122"/>
              </a:rPr>
              <a:t>第十课</a:t>
            </a:r>
            <a:endParaRPr lang="zh-CN" altLang="en-US" sz="3600" b="1" dirty="0">
              <a:solidFill>
                <a:schemeClr val="accent1"/>
              </a:solidFill>
              <a:latin typeface="+mj-ea"/>
              <a:ea typeface="+mj-ea"/>
              <a:sym typeface="微软雅黑" pitchFamily="34" charset="-122"/>
            </a:endParaRPr>
          </a:p>
        </p:txBody>
      </p:sp>
      <p:sp>
        <p:nvSpPr>
          <p:cNvPr id="3" name="矩形 2"/>
          <p:cNvSpPr/>
          <p:nvPr/>
        </p:nvSpPr>
        <p:spPr>
          <a:xfrm>
            <a:off x="3503472" y="3652583"/>
            <a:ext cx="3057247" cy="584775"/>
          </a:xfrm>
          <a:prstGeom prst="rect">
            <a:avLst/>
          </a:prstGeom>
        </p:spPr>
        <p:txBody>
          <a:bodyPr wrap="none">
            <a:spAutoFit/>
          </a:bodyPr>
          <a:lstStyle/>
          <a:p>
            <a:r>
              <a:rPr lang="zh-CN" altLang="en-US" sz="3200" dirty="0"/>
              <a:t>家庭成员的职业</a:t>
            </a:r>
          </a:p>
        </p:txBody>
      </p:sp>
      <p:sp>
        <p:nvSpPr>
          <p:cNvPr id="20" name="矩形 19"/>
          <p:cNvSpPr/>
          <p:nvPr/>
        </p:nvSpPr>
        <p:spPr>
          <a:xfrm>
            <a:off x="3598722" y="1778366"/>
            <a:ext cx="4408628" cy="584775"/>
          </a:xfrm>
          <a:prstGeom prst="rect">
            <a:avLst/>
          </a:prstGeom>
        </p:spPr>
        <p:txBody>
          <a:bodyPr wrap="square">
            <a:spAutoFit/>
          </a:bodyPr>
          <a:lstStyle/>
          <a:p>
            <a:r>
              <a:rPr lang="zh-CN" altLang="en-US" sz="3200" dirty="0"/>
              <a:t>家庭成员的称呼</a:t>
            </a:r>
            <a:endParaRPr lang="en-US" altLang="zh-CN" sz="3200" dirty="0"/>
          </a:p>
        </p:txBody>
      </p:sp>
      <p:sp>
        <p:nvSpPr>
          <p:cNvPr id="11" name="椭圆 10"/>
          <p:cNvSpPr/>
          <p:nvPr/>
        </p:nvSpPr>
        <p:spPr>
          <a:xfrm>
            <a:off x="2348871" y="5192211"/>
            <a:ext cx="720000" cy="720000"/>
          </a:xfrm>
          <a:prstGeom prst="ellipse">
            <a:avLst/>
          </a:prstGeom>
          <a:solidFill>
            <a:schemeClr val="accent6"/>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zh-CN" sz="3200" dirty="0">
                <a:solidFill>
                  <a:srgbClr val="FCFCFC"/>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3</a:t>
            </a:r>
            <a:endParaRPr lang="zh-CN" altLang="en-US" sz="3200" dirty="0">
              <a:solidFill>
                <a:srgbClr val="FCFCFC"/>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2" name="矩形 11"/>
          <p:cNvSpPr/>
          <p:nvPr/>
        </p:nvSpPr>
        <p:spPr>
          <a:xfrm>
            <a:off x="3446322" y="5259823"/>
            <a:ext cx="4288353" cy="584775"/>
          </a:xfrm>
          <a:prstGeom prst="rect">
            <a:avLst/>
          </a:prstGeom>
        </p:spPr>
        <p:txBody>
          <a:bodyPr wrap="none">
            <a:spAutoFit/>
          </a:bodyPr>
          <a:lstStyle/>
          <a:p>
            <a:r>
              <a:rPr lang="zh-CN" altLang="en-US" sz="3200" dirty="0"/>
              <a:t>家庭成员的外貌和性格</a:t>
            </a:r>
          </a:p>
        </p:txBody>
      </p:sp>
    </p:spTree>
    <p:extLst>
      <p:ext uri="{BB962C8B-B14F-4D97-AF65-F5344CB8AC3E}">
        <p14:creationId xmlns:p14="http://schemas.microsoft.com/office/powerpoint/2010/main" val="858631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541207" y="1644445"/>
            <a:ext cx="1732935" cy="1010265"/>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altLang="zh-CN" sz="4000" dirty="0" err="1"/>
              <a:t>Es</a:t>
            </a:r>
            <a:endParaRPr lang="zh-CN" altLang="en-US" sz="4000" dirty="0"/>
          </a:p>
        </p:txBody>
      </p:sp>
      <p:cxnSp>
        <p:nvCxnSpPr>
          <p:cNvPr id="4" name="直接连接符 3"/>
          <p:cNvCxnSpPr/>
          <p:nvPr/>
        </p:nvCxnSpPr>
        <p:spPr>
          <a:xfrm flipV="1">
            <a:off x="2548411" y="958645"/>
            <a:ext cx="924834" cy="75977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flipH="1">
            <a:off x="1128252" y="2654710"/>
            <a:ext cx="870154" cy="877529"/>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648929" y="1268361"/>
            <a:ext cx="892278" cy="76691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3274142" y="2171699"/>
            <a:ext cx="1555955"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5240594" y="4446639"/>
            <a:ext cx="1941871" cy="1236408"/>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altLang="zh-CN" sz="4000" dirty="0" err="1"/>
              <a:t>Tiene</a:t>
            </a:r>
            <a:endParaRPr lang="zh-CN" altLang="en-US" sz="4000" dirty="0"/>
          </a:p>
        </p:txBody>
      </p:sp>
      <p:cxnSp>
        <p:nvCxnSpPr>
          <p:cNvPr id="17" name="直接连接符 16"/>
          <p:cNvCxnSpPr/>
          <p:nvPr/>
        </p:nvCxnSpPr>
        <p:spPr>
          <a:xfrm flipV="1">
            <a:off x="7121154" y="4538659"/>
            <a:ext cx="1209368" cy="376084"/>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9" name="直接连接符 18"/>
          <p:cNvCxnSpPr/>
          <p:nvPr/>
        </p:nvCxnSpPr>
        <p:spPr>
          <a:xfrm>
            <a:off x="4007809" y="4538659"/>
            <a:ext cx="1143000" cy="523569"/>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26" name="椭圆 25"/>
          <p:cNvSpPr/>
          <p:nvPr/>
        </p:nvSpPr>
        <p:spPr>
          <a:xfrm>
            <a:off x="7691284" y="1666566"/>
            <a:ext cx="2035277" cy="1010265"/>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altLang="zh-CN" sz="4000" dirty="0" err="1"/>
              <a:t>Lleva</a:t>
            </a:r>
            <a:endParaRPr lang="zh-CN" altLang="en-US" sz="4000" dirty="0"/>
          </a:p>
        </p:txBody>
      </p:sp>
      <p:cxnSp>
        <p:nvCxnSpPr>
          <p:cNvPr id="28" name="直接连接符 27"/>
          <p:cNvCxnSpPr/>
          <p:nvPr/>
        </p:nvCxnSpPr>
        <p:spPr>
          <a:xfrm flipV="1">
            <a:off x="8568813" y="1091381"/>
            <a:ext cx="1445342" cy="553064"/>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34" name="直接连接符 33"/>
          <p:cNvCxnSpPr/>
          <p:nvPr/>
        </p:nvCxnSpPr>
        <p:spPr>
          <a:xfrm flipH="1" flipV="1">
            <a:off x="9040762" y="2647489"/>
            <a:ext cx="589935" cy="1157595"/>
          </a:xfrm>
          <a:prstGeom prst="line">
            <a:avLst/>
          </a:prstGeom>
          <a:ln w="28575"/>
        </p:spPr>
        <p:style>
          <a:lnRef idx="2">
            <a:schemeClr val="accent6"/>
          </a:lnRef>
          <a:fillRef idx="0">
            <a:schemeClr val="accent6"/>
          </a:fillRef>
          <a:effectRef idx="1">
            <a:schemeClr val="accent6"/>
          </a:effectRef>
          <a:fontRef idx="minor">
            <a:schemeClr val="tx1"/>
          </a:fontRef>
        </p:style>
      </p:cxnSp>
      <p:cxnSp>
        <p:nvCxnSpPr>
          <p:cNvPr id="36" name="直接连接符 35"/>
          <p:cNvCxnSpPr/>
          <p:nvPr/>
        </p:nvCxnSpPr>
        <p:spPr>
          <a:xfrm>
            <a:off x="6334432" y="1567938"/>
            <a:ext cx="1441655" cy="475328"/>
          </a:xfrm>
          <a:prstGeom prst="line">
            <a:avLst/>
          </a:prstGeom>
          <a:ln w="28575"/>
        </p:spPr>
        <p:style>
          <a:lnRef idx="2">
            <a:schemeClr val="accent6"/>
          </a:lnRef>
          <a:fillRef idx="0">
            <a:schemeClr val="accent6"/>
          </a:fillRef>
          <a:effectRef idx="1">
            <a:schemeClr val="accent6"/>
          </a:effectRef>
          <a:fontRef idx="minor">
            <a:schemeClr val="tx1"/>
          </a:fontRef>
        </p:style>
      </p:cxnSp>
      <p:sp>
        <p:nvSpPr>
          <p:cNvPr id="39" name="文本框 38"/>
          <p:cNvSpPr txBox="1"/>
          <p:nvPr/>
        </p:nvSpPr>
        <p:spPr>
          <a:xfrm rot="19234087">
            <a:off x="2159347" y="750442"/>
            <a:ext cx="1504336" cy="523220"/>
          </a:xfrm>
          <a:prstGeom prst="rect">
            <a:avLst/>
          </a:prstGeom>
          <a:noFill/>
        </p:spPr>
        <p:txBody>
          <a:bodyPr wrap="square" rtlCol="0">
            <a:spAutoFit/>
          </a:bodyPr>
          <a:lstStyle/>
          <a:p>
            <a:r>
              <a:rPr lang="en-US" altLang="zh-CN" sz="2800" dirty="0">
                <a:latin typeface="MV Boli" panose="02000500030200090000" pitchFamily="2" charset="0"/>
                <a:cs typeface="MV Boli" panose="02000500030200090000" pitchFamily="2" charset="0"/>
              </a:rPr>
              <a:t>mayor</a:t>
            </a:r>
            <a:endParaRPr lang="zh-CN" altLang="en-US" sz="2800" dirty="0">
              <a:latin typeface="MV Boli" panose="02000500030200090000" pitchFamily="2" charset="0"/>
              <a:cs typeface="MV Boli" panose="02000500030200090000" pitchFamily="2" charset="0"/>
            </a:endParaRPr>
          </a:p>
        </p:txBody>
      </p:sp>
      <p:sp>
        <p:nvSpPr>
          <p:cNvPr id="40" name="文本框 39"/>
          <p:cNvSpPr txBox="1"/>
          <p:nvPr/>
        </p:nvSpPr>
        <p:spPr>
          <a:xfrm rot="2470592">
            <a:off x="507854" y="1194794"/>
            <a:ext cx="1504336" cy="523220"/>
          </a:xfrm>
          <a:prstGeom prst="rect">
            <a:avLst/>
          </a:prstGeom>
          <a:noFill/>
        </p:spPr>
        <p:txBody>
          <a:bodyPr wrap="square" rtlCol="0">
            <a:spAutoFit/>
          </a:bodyPr>
          <a:lstStyle/>
          <a:p>
            <a:r>
              <a:rPr lang="en-US" altLang="zh-CN" sz="2800" dirty="0" err="1">
                <a:latin typeface="MV Boli" panose="02000500030200090000" pitchFamily="2" charset="0"/>
                <a:cs typeface="MV Boli" panose="02000500030200090000" pitchFamily="2" charset="0"/>
              </a:rPr>
              <a:t>moreno</a:t>
            </a:r>
            <a:endParaRPr lang="zh-CN" altLang="en-US" sz="2800" dirty="0">
              <a:latin typeface="MV Boli" panose="02000500030200090000" pitchFamily="2" charset="0"/>
              <a:cs typeface="MV Boli" panose="02000500030200090000" pitchFamily="2" charset="0"/>
            </a:endParaRPr>
          </a:p>
        </p:txBody>
      </p:sp>
      <p:sp>
        <p:nvSpPr>
          <p:cNvPr id="41" name="文本框 40"/>
          <p:cNvSpPr txBox="1"/>
          <p:nvPr/>
        </p:nvSpPr>
        <p:spPr>
          <a:xfrm>
            <a:off x="3498814" y="1629293"/>
            <a:ext cx="1087694" cy="523220"/>
          </a:xfrm>
          <a:prstGeom prst="rect">
            <a:avLst/>
          </a:prstGeom>
          <a:noFill/>
        </p:spPr>
        <p:txBody>
          <a:bodyPr wrap="square" rtlCol="0">
            <a:spAutoFit/>
          </a:bodyPr>
          <a:lstStyle/>
          <a:p>
            <a:r>
              <a:rPr lang="en-US" altLang="zh-CN" sz="2800" dirty="0" err="1">
                <a:latin typeface="MV Boli" panose="02000500030200090000" pitchFamily="2" charset="0"/>
                <a:cs typeface="MV Boli" panose="02000500030200090000" pitchFamily="2" charset="0"/>
              </a:rPr>
              <a:t>bajo</a:t>
            </a:r>
            <a:endParaRPr lang="zh-CN" altLang="en-US" sz="2800" dirty="0">
              <a:latin typeface="MV Boli" panose="02000500030200090000" pitchFamily="2" charset="0"/>
              <a:cs typeface="MV Boli" panose="02000500030200090000" pitchFamily="2" charset="0"/>
            </a:endParaRPr>
          </a:p>
        </p:txBody>
      </p:sp>
      <p:sp>
        <p:nvSpPr>
          <p:cNvPr id="42" name="文本框 41"/>
          <p:cNvSpPr txBox="1"/>
          <p:nvPr/>
        </p:nvSpPr>
        <p:spPr>
          <a:xfrm rot="18952596">
            <a:off x="403107" y="2913622"/>
            <a:ext cx="1428130" cy="523220"/>
          </a:xfrm>
          <a:prstGeom prst="rect">
            <a:avLst/>
          </a:prstGeom>
          <a:noFill/>
        </p:spPr>
        <p:txBody>
          <a:bodyPr wrap="square" rtlCol="0">
            <a:spAutoFit/>
          </a:bodyPr>
          <a:lstStyle/>
          <a:p>
            <a:r>
              <a:rPr lang="es-ES" altLang="zh-CN" sz="2800" dirty="0">
                <a:latin typeface="MV Boli" panose="02000500030200090000" pitchFamily="2" charset="0"/>
                <a:cs typeface="MV Boli" panose="02000500030200090000" pitchFamily="2" charset="0"/>
              </a:rPr>
              <a:t>delgado</a:t>
            </a:r>
            <a:endParaRPr lang="zh-CN" altLang="en-US" sz="2800" dirty="0">
              <a:latin typeface="MV Boli" panose="02000500030200090000" pitchFamily="2" charset="0"/>
              <a:cs typeface="MV Boli" panose="02000500030200090000" pitchFamily="2" charset="0"/>
            </a:endParaRPr>
          </a:p>
        </p:txBody>
      </p:sp>
      <p:sp>
        <p:nvSpPr>
          <p:cNvPr id="43" name="文本框 42"/>
          <p:cNvSpPr txBox="1"/>
          <p:nvPr/>
        </p:nvSpPr>
        <p:spPr>
          <a:xfrm rot="1227010">
            <a:off x="6577808" y="1305320"/>
            <a:ext cx="1060628" cy="523220"/>
          </a:xfrm>
          <a:prstGeom prst="rect">
            <a:avLst/>
          </a:prstGeom>
          <a:noFill/>
        </p:spPr>
        <p:txBody>
          <a:bodyPr wrap="square" rtlCol="0">
            <a:spAutoFit/>
          </a:bodyPr>
          <a:lstStyle/>
          <a:p>
            <a:r>
              <a:rPr lang="es-ES" altLang="zh-CN" sz="2800" dirty="0">
                <a:latin typeface="MV Boli" panose="02000500030200090000" pitchFamily="2" charset="0"/>
                <a:cs typeface="MV Boli" panose="02000500030200090000" pitchFamily="2" charset="0"/>
              </a:rPr>
              <a:t>gafas</a:t>
            </a:r>
            <a:endParaRPr lang="zh-CN" altLang="en-US" sz="2800" dirty="0">
              <a:latin typeface="MV Boli" panose="02000500030200090000" pitchFamily="2" charset="0"/>
              <a:cs typeface="MV Boli" panose="02000500030200090000" pitchFamily="2" charset="0"/>
            </a:endParaRPr>
          </a:p>
        </p:txBody>
      </p:sp>
      <p:sp>
        <p:nvSpPr>
          <p:cNvPr id="44" name="文本框 43"/>
          <p:cNvSpPr txBox="1"/>
          <p:nvPr/>
        </p:nvSpPr>
        <p:spPr>
          <a:xfrm rot="20374961">
            <a:off x="8612824" y="875262"/>
            <a:ext cx="1504336" cy="523220"/>
          </a:xfrm>
          <a:prstGeom prst="rect">
            <a:avLst/>
          </a:prstGeom>
          <a:noFill/>
        </p:spPr>
        <p:txBody>
          <a:bodyPr wrap="square" rtlCol="0">
            <a:spAutoFit/>
          </a:bodyPr>
          <a:lstStyle/>
          <a:p>
            <a:r>
              <a:rPr lang="es-ES" altLang="zh-CN" sz="2800" dirty="0">
                <a:latin typeface="MV Boli" panose="02000500030200090000" pitchFamily="2" charset="0"/>
                <a:cs typeface="MV Boli" panose="02000500030200090000" pitchFamily="2" charset="0"/>
              </a:rPr>
              <a:t>barba</a:t>
            </a:r>
            <a:endParaRPr lang="zh-CN" altLang="en-US" sz="2800" dirty="0">
              <a:latin typeface="MV Boli" panose="02000500030200090000" pitchFamily="2" charset="0"/>
              <a:cs typeface="MV Boli" panose="02000500030200090000" pitchFamily="2" charset="0"/>
            </a:endParaRPr>
          </a:p>
        </p:txBody>
      </p:sp>
      <p:sp>
        <p:nvSpPr>
          <p:cNvPr id="45" name="文本框 44"/>
          <p:cNvSpPr txBox="1"/>
          <p:nvPr/>
        </p:nvSpPr>
        <p:spPr>
          <a:xfrm rot="3824034">
            <a:off x="8926460" y="2997780"/>
            <a:ext cx="1504336" cy="523220"/>
          </a:xfrm>
          <a:prstGeom prst="rect">
            <a:avLst/>
          </a:prstGeom>
          <a:noFill/>
        </p:spPr>
        <p:txBody>
          <a:bodyPr wrap="square" rtlCol="0">
            <a:spAutoFit/>
          </a:bodyPr>
          <a:lstStyle/>
          <a:p>
            <a:r>
              <a:rPr lang="es-ES" altLang="zh-CN" sz="2800" dirty="0">
                <a:latin typeface="MV Boli" panose="02000500030200090000" pitchFamily="2" charset="0"/>
                <a:cs typeface="MV Boli" panose="02000500030200090000" pitchFamily="2" charset="0"/>
              </a:rPr>
              <a:t>bigote</a:t>
            </a:r>
            <a:endParaRPr lang="zh-CN" altLang="en-US" sz="2800" dirty="0">
              <a:latin typeface="MV Boli" panose="02000500030200090000" pitchFamily="2" charset="0"/>
              <a:cs typeface="MV Boli" panose="02000500030200090000" pitchFamily="2" charset="0"/>
            </a:endParaRPr>
          </a:p>
        </p:txBody>
      </p:sp>
      <p:sp>
        <p:nvSpPr>
          <p:cNvPr id="46" name="文本框 45"/>
          <p:cNvSpPr txBox="1"/>
          <p:nvPr/>
        </p:nvSpPr>
        <p:spPr>
          <a:xfrm rot="1652640">
            <a:off x="4061201" y="4373811"/>
            <a:ext cx="1504336" cy="523220"/>
          </a:xfrm>
          <a:prstGeom prst="rect">
            <a:avLst/>
          </a:prstGeom>
          <a:noFill/>
        </p:spPr>
        <p:txBody>
          <a:bodyPr wrap="square" rtlCol="0">
            <a:spAutoFit/>
          </a:bodyPr>
          <a:lstStyle/>
          <a:p>
            <a:r>
              <a:rPr lang="es-ES" altLang="zh-CN" sz="2800" dirty="0">
                <a:latin typeface="MV Boli" panose="02000500030200090000" pitchFamily="2" charset="0"/>
                <a:cs typeface="MV Boli" panose="02000500030200090000" pitchFamily="2" charset="0"/>
              </a:rPr>
              <a:t>el pelo</a:t>
            </a:r>
            <a:endParaRPr lang="zh-CN" altLang="en-US" sz="2800" dirty="0">
              <a:latin typeface="MV Boli" panose="02000500030200090000" pitchFamily="2" charset="0"/>
              <a:cs typeface="MV Boli" panose="02000500030200090000" pitchFamily="2" charset="0"/>
            </a:endParaRPr>
          </a:p>
        </p:txBody>
      </p:sp>
      <p:sp>
        <p:nvSpPr>
          <p:cNvPr id="47" name="文本框 46"/>
          <p:cNvSpPr txBox="1"/>
          <p:nvPr/>
        </p:nvSpPr>
        <p:spPr>
          <a:xfrm rot="20526909">
            <a:off x="6878130" y="4264051"/>
            <a:ext cx="1478476" cy="523220"/>
          </a:xfrm>
          <a:prstGeom prst="rect">
            <a:avLst/>
          </a:prstGeom>
          <a:noFill/>
        </p:spPr>
        <p:txBody>
          <a:bodyPr wrap="square" rtlCol="0">
            <a:spAutoFit/>
          </a:bodyPr>
          <a:lstStyle/>
          <a:p>
            <a:r>
              <a:rPr lang="es-ES" altLang="zh-CN" sz="2800" dirty="0">
                <a:latin typeface="MV Boli" panose="02000500030200090000" pitchFamily="2" charset="0"/>
                <a:cs typeface="MV Boli" panose="02000500030200090000" pitchFamily="2" charset="0"/>
              </a:rPr>
              <a:t>los ojos</a:t>
            </a:r>
            <a:endParaRPr lang="zh-CN" altLang="en-US" sz="2800"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144915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p:bldP spid="41" grpId="0"/>
      <p:bldP spid="42" grpId="0"/>
      <p:bldP spid="43" grpId="0"/>
      <p:bldP spid="44" grpId="0"/>
      <p:bldP spid="45" grpId="0"/>
      <p:bldP spid="46" grpId="0"/>
      <p:bldP spid="4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8386" y="140589"/>
            <a:ext cx="6326557" cy="6361811"/>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5889" y="4120790"/>
            <a:ext cx="1571884" cy="954884"/>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0162" y="5168201"/>
            <a:ext cx="1774035" cy="1077686"/>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6801" y="2263651"/>
            <a:ext cx="1240756" cy="1905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54619" y="1706583"/>
            <a:ext cx="832758" cy="135392"/>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40162" y="1106530"/>
            <a:ext cx="1476251" cy="191180"/>
          </a:xfrm>
          <a:prstGeom prst="rect">
            <a:avLst/>
          </a:prstGeom>
        </p:spPr>
      </p:pic>
    </p:spTree>
    <p:extLst>
      <p:ext uri="{BB962C8B-B14F-4D97-AF65-F5344CB8AC3E}">
        <p14:creationId xmlns:p14="http://schemas.microsoft.com/office/powerpoint/2010/main" val="5172894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6348" y="2384888"/>
            <a:ext cx="10754532" cy="3824982"/>
          </a:xfrm>
        </p:spPr>
        <p:txBody>
          <a:bodyPr>
            <a:normAutofit/>
          </a:bodyPr>
          <a:lstStyle/>
          <a:p>
            <a:pPr marL="0" indent="0">
              <a:buNone/>
            </a:pPr>
            <a:r>
              <a:rPr lang="es-ES" altLang="zh-CN" sz="4400" b="1" dirty="0">
                <a:solidFill>
                  <a:schemeClr val="accent2"/>
                </a:solidFill>
                <a:latin typeface="Times New Roman" panose="02020603050405020304" pitchFamily="18" charset="0"/>
                <a:cs typeface="Times New Roman" panose="02020603050405020304" pitchFamily="18" charset="0"/>
              </a:rPr>
              <a:t>A: </a:t>
            </a:r>
            <a:r>
              <a:rPr lang="es-ES" altLang="zh-CN" sz="4400" dirty="0">
                <a:solidFill>
                  <a:schemeClr val="accent2"/>
                </a:solidFill>
                <a:latin typeface="Times New Roman" panose="02020603050405020304" pitchFamily="18" charset="0"/>
                <a:cs typeface="Times New Roman" panose="02020603050405020304" pitchFamily="18" charset="0"/>
              </a:rPr>
              <a:t>¿Cómo es tu abuela? </a:t>
            </a:r>
          </a:p>
          <a:p>
            <a:pPr marL="0" indent="0">
              <a:buNone/>
            </a:pPr>
            <a:endParaRPr lang="es-ES" altLang="zh-CN" sz="4400" dirty="0">
              <a:latin typeface="Times New Roman" panose="02020603050405020304" pitchFamily="18" charset="0"/>
              <a:cs typeface="Times New Roman" panose="02020603050405020304" pitchFamily="18" charset="0"/>
            </a:endParaRPr>
          </a:p>
          <a:p>
            <a:pPr marL="0" indent="0" algn="just">
              <a:buNone/>
            </a:pPr>
            <a:r>
              <a:rPr lang="en-US" altLang="zh-CN" sz="4400" b="1" dirty="0">
                <a:solidFill>
                  <a:schemeClr val="accent6">
                    <a:lumMod val="75000"/>
                  </a:schemeClr>
                </a:solidFill>
                <a:latin typeface="Times New Roman" panose="02020603050405020304" pitchFamily="18" charset="0"/>
                <a:cs typeface="Times New Roman" panose="02020603050405020304" pitchFamily="18" charset="0"/>
              </a:rPr>
              <a:t>B:</a:t>
            </a:r>
            <a:r>
              <a:rPr lang="en-US" altLang="zh-CN" sz="4400" dirty="0">
                <a:solidFill>
                  <a:schemeClr val="accent6">
                    <a:lumMod val="75000"/>
                  </a:schemeClr>
                </a:solidFill>
                <a:latin typeface="Times New Roman" panose="02020603050405020304" pitchFamily="18" charset="0"/>
                <a:cs typeface="Times New Roman" panose="02020603050405020304" pitchFamily="18" charset="0"/>
              </a:rPr>
              <a:t>Es </a:t>
            </a:r>
            <a:r>
              <a:rPr lang="en-US" altLang="zh-CN" sz="4400" dirty="0" err="1">
                <a:solidFill>
                  <a:schemeClr val="accent6">
                    <a:lumMod val="75000"/>
                  </a:schemeClr>
                </a:solidFill>
                <a:latin typeface="Times New Roman" panose="02020603050405020304" pitchFamily="18" charset="0"/>
                <a:cs typeface="Times New Roman" panose="02020603050405020304" pitchFamily="18" charset="0"/>
              </a:rPr>
              <a:t>muy</a:t>
            </a:r>
            <a:r>
              <a:rPr lang="en-US" altLang="zh-CN" sz="4400" dirty="0">
                <a:solidFill>
                  <a:schemeClr val="accent6">
                    <a:lumMod val="75000"/>
                  </a:schemeClr>
                </a:solidFill>
                <a:latin typeface="Times New Roman" panose="02020603050405020304" pitchFamily="18" charset="0"/>
                <a:cs typeface="Times New Roman" panose="02020603050405020304" pitchFamily="18" charset="0"/>
              </a:rPr>
              <a:t> </a:t>
            </a:r>
            <a:r>
              <a:rPr lang="en-US" altLang="zh-CN" sz="4400" dirty="0" err="1">
                <a:solidFill>
                  <a:schemeClr val="accent6">
                    <a:lumMod val="75000"/>
                  </a:schemeClr>
                </a:solidFill>
                <a:latin typeface="Times New Roman" panose="02020603050405020304" pitchFamily="18" charset="0"/>
                <a:cs typeface="Times New Roman" panose="02020603050405020304" pitchFamily="18" charset="0"/>
              </a:rPr>
              <a:t>inteligente</a:t>
            </a:r>
            <a:r>
              <a:rPr lang="en-US" altLang="zh-CN" sz="4400" dirty="0">
                <a:solidFill>
                  <a:schemeClr val="accent6">
                    <a:lumMod val="75000"/>
                  </a:schemeClr>
                </a:solidFill>
                <a:latin typeface="Times New Roman" panose="02020603050405020304" pitchFamily="18" charset="0"/>
                <a:cs typeface="Times New Roman" panose="02020603050405020304" pitchFamily="18" charset="0"/>
              </a:rPr>
              <a:t>. </a:t>
            </a:r>
            <a:r>
              <a:rPr lang="en-US" altLang="zh-CN" sz="4400" dirty="0" err="1">
                <a:solidFill>
                  <a:schemeClr val="accent6">
                    <a:lumMod val="75000"/>
                  </a:schemeClr>
                </a:solidFill>
                <a:latin typeface="Times New Roman" panose="02020603050405020304" pitchFamily="18" charset="0"/>
                <a:cs typeface="Times New Roman" panose="02020603050405020304" pitchFamily="18" charset="0"/>
              </a:rPr>
              <a:t>Es</a:t>
            </a:r>
            <a:r>
              <a:rPr lang="en-US" altLang="zh-CN" sz="4400" dirty="0">
                <a:solidFill>
                  <a:schemeClr val="accent6">
                    <a:lumMod val="75000"/>
                  </a:schemeClr>
                </a:solidFill>
                <a:latin typeface="Times New Roman" panose="02020603050405020304" pitchFamily="18" charset="0"/>
                <a:cs typeface="Times New Roman" panose="02020603050405020304" pitchFamily="18" charset="0"/>
              </a:rPr>
              <a:t> </a:t>
            </a:r>
            <a:r>
              <a:rPr lang="en-US" altLang="zh-CN" sz="4400" dirty="0" err="1">
                <a:solidFill>
                  <a:schemeClr val="accent6">
                    <a:lumMod val="75000"/>
                  </a:schemeClr>
                </a:solidFill>
                <a:latin typeface="Times New Roman" panose="02020603050405020304" pitchFamily="18" charset="0"/>
                <a:cs typeface="Times New Roman" panose="02020603050405020304" pitchFamily="18" charset="0"/>
              </a:rPr>
              <a:t>simpática</a:t>
            </a:r>
            <a:r>
              <a:rPr lang="en-US" altLang="zh-CN" sz="4400" dirty="0">
                <a:solidFill>
                  <a:schemeClr val="accent6">
                    <a:lumMod val="75000"/>
                  </a:schemeClr>
                </a:solidFill>
                <a:latin typeface="Times New Roman" panose="02020603050405020304" pitchFamily="18" charset="0"/>
                <a:cs typeface="Times New Roman" panose="02020603050405020304" pitchFamily="18" charset="0"/>
              </a:rPr>
              <a:t> </a:t>
            </a:r>
            <a:r>
              <a:rPr lang="en-US" altLang="zh-CN" sz="4400" dirty="0" err="1">
                <a:solidFill>
                  <a:schemeClr val="accent6">
                    <a:lumMod val="75000"/>
                  </a:schemeClr>
                </a:solidFill>
                <a:latin typeface="Times New Roman" panose="02020603050405020304" pitchFamily="18" charset="0"/>
                <a:cs typeface="Times New Roman" panose="02020603050405020304" pitchFamily="18" charset="0"/>
              </a:rPr>
              <a:t>también</a:t>
            </a:r>
            <a:r>
              <a:rPr lang="en-US" altLang="zh-CN" sz="4400" dirty="0">
                <a:solidFill>
                  <a:schemeClr val="accent6">
                    <a:lumMod val="75000"/>
                  </a:schemeClr>
                </a:solidFill>
                <a:latin typeface="Times New Roman" panose="02020603050405020304" pitchFamily="18" charset="0"/>
                <a:cs typeface="Times New Roman" panose="02020603050405020304" pitchFamily="18" charset="0"/>
              </a:rPr>
              <a:t>, </a:t>
            </a:r>
            <a:r>
              <a:rPr lang="en-US" altLang="zh-CN" sz="4400" dirty="0" err="1">
                <a:solidFill>
                  <a:schemeClr val="accent6">
                    <a:lumMod val="75000"/>
                  </a:schemeClr>
                </a:solidFill>
                <a:latin typeface="Times New Roman" panose="02020603050405020304" pitchFamily="18" charset="0"/>
                <a:cs typeface="Times New Roman" panose="02020603050405020304" pitchFamily="18" charset="0"/>
              </a:rPr>
              <a:t>muy</a:t>
            </a:r>
            <a:r>
              <a:rPr lang="en-US" altLang="zh-CN" sz="4400" dirty="0">
                <a:solidFill>
                  <a:schemeClr val="accent6">
                    <a:lumMod val="75000"/>
                  </a:schemeClr>
                </a:solidFill>
                <a:latin typeface="Times New Roman" panose="02020603050405020304" pitchFamily="18" charset="0"/>
                <a:cs typeface="Times New Roman" panose="02020603050405020304" pitchFamily="18" charset="0"/>
              </a:rPr>
              <a:t> </a:t>
            </a:r>
            <a:r>
              <a:rPr lang="en-US" altLang="zh-CN" sz="4400" dirty="0" err="1">
                <a:solidFill>
                  <a:schemeClr val="accent6">
                    <a:lumMod val="75000"/>
                  </a:schemeClr>
                </a:solidFill>
                <a:latin typeface="Times New Roman" panose="02020603050405020304" pitchFamily="18" charset="0"/>
                <a:cs typeface="Times New Roman" panose="02020603050405020304" pitchFamily="18" charset="0"/>
              </a:rPr>
              <a:t>alegre</a:t>
            </a:r>
            <a:r>
              <a:rPr lang="en-US" altLang="zh-CN" sz="4400" dirty="0">
                <a:solidFill>
                  <a:schemeClr val="accent6">
                    <a:lumMod val="75000"/>
                  </a:schemeClr>
                </a:solidFill>
                <a:latin typeface="Times New Roman" panose="02020603050405020304" pitchFamily="18" charset="0"/>
                <a:cs typeface="Times New Roman" panose="02020603050405020304" pitchFamily="18" charset="0"/>
              </a:rPr>
              <a:t> y sociable.</a:t>
            </a:r>
          </a:p>
          <a:p>
            <a:pPr marL="0" indent="0" algn="just">
              <a:buNone/>
            </a:pPr>
            <a:endParaRPr lang="es-ES" altLang="zh-CN" sz="4400" b="1" dirty="0">
              <a:solidFill>
                <a:schemeClr val="tx2">
                  <a:lumMod val="50000"/>
                </a:schemeClr>
              </a:solidFill>
              <a:latin typeface="Times New Roman" panose="02020603050405020304" pitchFamily="18" charset="0"/>
              <a:cs typeface="Times New Roman" panose="02020603050405020304" pitchFamily="18" charset="0"/>
            </a:endParaRPr>
          </a:p>
        </p:txBody>
      </p:sp>
      <p:sp>
        <p:nvSpPr>
          <p:cNvPr id="2" name="矩形 1"/>
          <p:cNvSpPr/>
          <p:nvPr/>
        </p:nvSpPr>
        <p:spPr>
          <a:xfrm>
            <a:off x="396719" y="317124"/>
            <a:ext cx="2967480" cy="923330"/>
          </a:xfrm>
          <a:prstGeom prst="rect">
            <a:avLst/>
          </a:prstGeom>
          <a:noFill/>
        </p:spPr>
        <p:txBody>
          <a:bodyPr wrap="none" lIns="91440" tIns="45720" rIns="91440" bIns="45720">
            <a:spAutoFit/>
          </a:bodyPr>
          <a:lstStyle/>
          <a:p>
            <a:pPr algn="ctr"/>
            <a:r>
              <a:rPr lang="zh-CN" altLang="en-US"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性格特点</a:t>
            </a:r>
            <a:endParaRPr lang="zh-CN" alt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89404" y="0"/>
            <a:ext cx="2902267" cy="34005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2340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86325902"/>
              </p:ext>
            </p:extLst>
          </p:nvPr>
        </p:nvGraphicFramePr>
        <p:xfrm>
          <a:off x="523142" y="3243488"/>
          <a:ext cx="11095893" cy="2377440"/>
        </p:xfrm>
        <a:graphic>
          <a:graphicData uri="http://schemas.openxmlformats.org/drawingml/2006/table">
            <a:tbl>
              <a:tblPr firstRow="1" bandRow="1">
                <a:tableStyleId>{93296810-A885-4BE3-A3E7-6D5BEEA58F35}</a:tableStyleId>
              </a:tblPr>
              <a:tblGrid>
                <a:gridCol w="3991708">
                  <a:extLst>
                    <a:ext uri="{9D8B030D-6E8A-4147-A177-3AD203B41FA5}">
                      <a16:colId xmlns:a16="http://schemas.microsoft.com/office/drawing/2014/main" val="20000"/>
                    </a:ext>
                  </a:extLst>
                </a:gridCol>
                <a:gridCol w="4149969">
                  <a:extLst>
                    <a:ext uri="{9D8B030D-6E8A-4147-A177-3AD203B41FA5}">
                      <a16:colId xmlns:a16="http://schemas.microsoft.com/office/drawing/2014/main" val="20001"/>
                    </a:ext>
                  </a:extLst>
                </a:gridCol>
                <a:gridCol w="2954216">
                  <a:extLst>
                    <a:ext uri="{9D8B030D-6E8A-4147-A177-3AD203B41FA5}">
                      <a16:colId xmlns:a16="http://schemas.microsoft.com/office/drawing/2014/main" val="20002"/>
                    </a:ext>
                  </a:extLst>
                </a:gridCol>
              </a:tblGrid>
              <a:tr h="370840">
                <a:tc>
                  <a:txBody>
                    <a:bodyPr/>
                    <a:lstStyle/>
                    <a:p>
                      <a:r>
                        <a:rPr lang="zh-CN" altLang="en-US" sz="3600" dirty="0"/>
                        <a:t>积极意义的形容词</a:t>
                      </a:r>
                    </a:p>
                  </a:txBody>
                  <a:tcPr/>
                </a:tc>
                <a:tc>
                  <a:txBody>
                    <a:bodyPr/>
                    <a:lstStyle/>
                    <a:p>
                      <a:r>
                        <a:rPr lang="zh-CN" altLang="en-US" sz="3600" dirty="0"/>
                        <a:t>消极意义的形容词</a:t>
                      </a:r>
                    </a:p>
                  </a:txBody>
                  <a:tcPr/>
                </a:tc>
                <a:tc>
                  <a:txBody>
                    <a:bodyPr/>
                    <a:lstStyle/>
                    <a:p>
                      <a:r>
                        <a:rPr lang="zh-CN" altLang="en-US" sz="3600" dirty="0"/>
                        <a:t>中性的形容词</a:t>
                      </a:r>
                    </a:p>
                  </a:txBody>
                  <a:tcPr/>
                </a:tc>
                <a:extLst>
                  <a:ext uri="{0D108BD9-81ED-4DB2-BD59-A6C34878D82A}">
                    <a16:rowId xmlns:a16="http://schemas.microsoft.com/office/drawing/2014/main" val="10000"/>
                  </a:ext>
                </a:extLst>
              </a:tr>
              <a:tr h="370840">
                <a:tc>
                  <a:txBody>
                    <a:bodyPr/>
                    <a:lstStyle/>
                    <a:p>
                      <a:endParaRPr lang="es-ES" altLang="zh-CN" sz="3600" dirty="0"/>
                    </a:p>
                    <a:p>
                      <a:endParaRPr lang="es-ES" altLang="zh-CN" sz="3600" dirty="0"/>
                    </a:p>
                    <a:p>
                      <a:endParaRPr lang="es-ES" altLang="zh-CN" sz="3600" dirty="0">
                        <a:latin typeface="Times New Roman" panose="02020603050405020304" pitchFamily="18" charset="0"/>
                        <a:cs typeface="Times New Roman" panose="02020603050405020304" pitchFamily="18" charset="0"/>
                      </a:endParaRPr>
                    </a:p>
                  </a:txBody>
                  <a:tcPr/>
                </a:tc>
                <a:tc>
                  <a:txBody>
                    <a:bodyPr/>
                    <a:lstStyle/>
                    <a:p>
                      <a:endParaRPr lang="zh-CN" altLang="en-US" sz="3600" dirty="0">
                        <a:latin typeface="Times New Roman" panose="02020603050405020304" pitchFamily="18" charset="0"/>
                        <a:cs typeface="Times New Roman" panose="02020603050405020304" pitchFamily="18" charset="0"/>
                      </a:endParaRPr>
                    </a:p>
                  </a:txBody>
                  <a:tcPr/>
                </a:tc>
                <a:tc>
                  <a:txBody>
                    <a:bodyPr/>
                    <a:lstStyle/>
                    <a:p>
                      <a:endParaRPr lang="zh-CN" altLang="en-US" sz="3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bl>
          </a:graphicData>
        </a:graphic>
      </p:graphicFrame>
      <p:sp>
        <p:nvSpPr>
          <p:cNvPr id="2" name="文本框 1"/>
          <p:cNvSpPr txBox="1"/>
          <p:nvPr/>
        </p:nvSpPr>
        <p:spPr>
          <a:xfrm>
            <a:off x="1966749" y="589311"/>
            <a:ext cx="8107980" cy="2246769"/>
          </a:xfrm>
          <a:prstGeom prst="rect">
            <a:avLst/>
          </a:prstGeom>
          <a:noFill/>
        </p:spPr>
        <p:txBody>
          <a:bodyPr wrap="square" rtlCol="0">
            <a:spAutoFit/>
          </a:bodyPr>
          <a:lstStyle/>
          <a:p>
            <a:pPr>
              <a:lnSpc>
                <a:spcPct val="150000"/>
              </a:lnSpc>
            </a:pPr>
            <a:r>
              <a:rPr lang="es-ES" altLang="zh-CN" sz="3200" dirty="0">
                <a:latin typeface="MV Boli" panose="02000500030200090000" pitchFamily="2" charset="0"/>
                <a:cs typeface="MV Boli" panose="02000500030200090000" pitchFamily="2" charset="0"/>
              </a:rPr>
              <a:t>alegre   pesimista   educado/a   triste   antipático/a  simpático/a  sociable</a:t>
            </a:r>
          </a:p>
          <a:p>
            <a:pPr>
              <a:lnSpc>
                <a:spcPct val="150000"/>
              </a:lnSpc>
            </a:pPr>
            <a:r>
              <a:rPr lang="es-ES" altLang="zh-CN" sz="3200" dirty="0">
                <a:latin typeface="MV Boli" panose="02000500030200090000" pitchFamily="2" charset="0"/>
                <a:cs typeface="MV Boli" panose="02000500030200090000" pitchFamily="2" charset="0"/>
              </a:rPr>
              <a:t>maleducado/a   optimista    tímido/a  </a:t>
            </a:r>
            <a:r>
              <a:rPr lang="es-ES" altLang="zh-CN" sz="3200" dirty="0"/>
              <a:t> </a:t>
            </a:r>
            <a:endParaRPr lang="zh-CN" altLang="en-US" sz="3200" dirty="0"/>
          </a:p>
        </p:txBody>
      </p:sp>
    </p:spTree>
    <p:extLst>
      <p:ext uri="{BB962C8B-B14F-4D97-AF65-F5344CB8AC3E}">
        <p14:creationId xmlns:p14="http://schemas.microsoft.com/office/powerpoint/2010/main" val="3334922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863039560"/>
              </p:ext>
            </p:extLst>
          </p:nvPr>
        </p:nvGraphicFramePr>
        <p:xfrm>
          <a:off x="597876" y="542926"/>
          <a:ext cx="11095893" cy="5974080"/>
        </p:xfrm>
        <a:graphic>
          <a:graphicData uri="http://schemas.openxmlformats.org/drawingml/2006/table">
            <a:tbl>
              <a:tblPr firstRow="1" bandRow="1">
                <a:tableStyleId>{638B1855-1B75-4FBE-930C-398BA8C253C6}</a:tableStyleId>
              </a:tblPr>
              <a:tblGrid>
                <a:gridCol w="3991708">
                  <a:extLst>
                    <a:ext uri="{9D8B030D-6E8A-4147-A177-3AD203B41FA5}">
                      <a16:colId xmlns:a16="http://schemas.microsoft.com/office/drawing/2014/main" val="20000"/>
                    </a:ext>
                  </a:extLst>
                </a:gridCol>
                <a:gridCol w="4149969">
                  <a:extLst>
                    <a:ext uri="{9D8B030D-6E8A-4147-A177-3AD203B41FA5}">
                      <a16:colId xmlns:a16="http://schemas.microsoft.com/office/drawing/2014/main" val="20001"/>
                    </a:ext>
                  </a:extLst>
                </a:gridCol>
                <a:gridCol w="2954216">
                  <a:extLst>
                    <a:ext uri="{9D8B030D-6E8A-4147-A177-3AD203B41FA5}">
                      <a16:colId xmlns:a16="http://schemas.microsoft.com/office/drawing/2014/main" val="20002"/>
                    </a:ext>
                  </a:extLst>
                </a:gridCol>
              </a:tblGrid>
              <a:tr h="370840">
                <a:tc>
                  <a:txBody>
                    <a:bodyPr/>
                    <a:lstStyle/>
                    <a:p>
                      <a:r>
                        <a:rPr lang="zh-CN" altLang="en-US" sz="3600" dirty="0">
                          <a:solidFill>
                            <a:schemeClr val="accent4">
                              <a:lumMod val="60000"/>
                              <a:lumOff val="40000"/>
                            </a:schemeClr>
                          </a:solidFill>
                        </a:rPr>
                        <a:t>积极意义的形容词</a:t>
                      </a:r>
                    </a:p>
                  </a:txBody>
                  <a:tcPr/>
                </a:tc>
                <a:tc>
                  <a:txBody>
                    <a:bodyPr/>
                    <a:lstStyle/>
                    <a:p>
                      <a:r>
                        <a:rPr lang="zh-CN" altLang="en-US" sz="3600" dirty="0">
                          <a:solidFill>
                            <a:schemeClr val="accent4">
                              <a:lumMod val="60000"/>
                              <a:lumOff val="40000"/>
                            </a:schemeClr>
                          </a:solidFill>
                        </a:rPr>
                        <a:t>消极意义的形容词</a:t>
                      </a:r>
                    </a:p>
                  </a:txBody>
                  <a:tcPr/>
                </a:tc>
                <a:tc>
                  <a:txBody>
                    <a:bodyPr/>
                    <a:lstStyle/>
                    <a:p>
                      <a:r>
                        <a:rPr lang="zh-CN" altLang="en-US" sz="3600" dirty="0">
                          <a:solidFill>
                            <a:schemeClr val="accent4">
                              <a:lumMod val="60000"/>
                              <a:lumOff val="40000"/>
                            </a:schemeClr>
                          </a:solidFill>
                        </a:rPr>
                        <a:t>中性的形容词</a:t>
                      </a:r>
                    </a:p>
                  </a:txBody>
                  <a:tcPr/>
                </a:tc>
                <a:extLst>
                  <a:ext uri="{0D108BD9-81ED-4DB2-BD59-A6C34878D82A}">
                    <a16:rowId xmlns:a16="http://schemas.microsoft.com/office/drawing/2014/main" val="10000"/>
                  </a:ext>
                </a:extLst>
              </a:tr>
              <a:tr h="370840">
                <a:tc>
                  <a:txBody>
                    <a:bodyPr/>
                    <a:lstStyle/>
                    <a:p>
                      <a:pPr algn="ctr"/>
                      <a:r>
                        <a:rPr lang="en-US" altLang="zh-CN" sz="3600" dirty="0" err="1"/>
                        <a:t>alegre</a:t>
                      </a:r>
                      <a:r>
                        <a:rPr lang="en-US" altLang="zh-CN" sz="3600" dirty="0"/>
                        <a:t> </a:t>
                      </a:r>
                    </a:p>
                    <a:p>
                      <a:pPr algn="ctr"/>
                      <a:r>
                        <a:rPr lang="en-US" altLang="zh-CN" sz="3200" dirty="0"/>
                        <a:t>(</a:t>
                      </a:r>
                      <a:r>
                        <a:rPr lang="zh-CN" altLang="en-US" sz="3200" dirty="0"/>
                        <a:t>开朗的</a:t>
                      </a:r>
                      <a:r>
                        <a:rPr lang="en-US" altLang="zh-CN" sz="3200" dirty="0"/>
                        <a:t>)</a:t>
                      </a:r>
                    </a:p>
                    <a:p>
                      <a:pPr algn="ctr"/>
                      <a:r>
                        <a:rPr lang="en-US" altLang="zh-CN" sz="3600" dirty="0" err="1"/>
                        <a:t>educado</a:t>
                      </a:r>
                      <a:r>
                        <a:rPr lang="en-US" altLang="zh-CN" sz="3600" dirty="0"/>
                        <a:t>/a </a:t>
                      </a:r>
                    </a:p>
                    <a:p>
                      <a:pPr algn="ctr"/>
                      <a:r>
                        <a:rPr lang="zh-CN" altLang="en-US" sz="3200" dirty="0"/>
                        <a:t>（有教养的）</a:t>
                      </a:r>
                      <a:endParaRPr lang="en-US" altLang="zh-CN" sz="3200" dirty="0"/>
                    </a:p>
                    <a:p>
                      <a:pPr algn="ctr"/>
                      <a:r>
                        <a:rPr lang="es-ES" altLang="zh-CN" sz="3600" dirty="0"/>
                        <a:t>simpático/a</a:t>
                      </a:r>
                    </a:p>
                    <a:p>
                      <a:pPr algn="ctr"/>
                      <a:r>
                        <a:rPr lang="en-US" altLang="zh-CN" sz="3200" dirty="0"/>
                        <a:t>(</a:t>
                      </a:r>
                      <a:r>
                        <a:rPr lang="zh-CN" altLang="en-US" sz="3200" dirty="0"/>
                        <a:t>和蔼的，可亲的</a:t>
                      </a:r>
                      <a:r>
                        <a:rPr lang="en-US" altLang="zh-CN" sz="3200" dirty="0"/>
                        <a:t>)</a:t>
                      </a:r>
                      <a:endParaRPr lang="es-ES" altLang="zh-CN" sz="3200" dirty="0"/>
                    </a:p>
                    <a:p>
                      <a:pPr algn="ctr"/>
                      <a:r>
                        <a:rPr lang="es-ES" altLang="zh-CN" sz="3600" dirty="0"/>
                        <a:t>optimista</a:t>
                      </a:r>
                    </a:p>
                    <a:p>
                      <a:pPr algn="ctr"/>
                      <a:r>
                        <a:rPr lang="en-US" altLang="zh-CN" sz="3200" dirty="0"/>
                        <a:t>(</a:t>
                      </a:r>
                      <a:r>
                        <a:rPr lang="zh-CN" altLang="en-US" sz="3200" dirty="0"/>
                        <a:t>乐观的</a:t>
                      </a:r>
                      <a:r>
                        <a:rPr lang="en-US" altLang="zh-CN" sz="3200" dirty="0"/>
                        <a:t>)</a:t>
                      </a:r>
                      <a:endParaRPr lang="es-ES" altLang="zh-CN" sz="3200" dirty="0"/>
                    </a:p>
                    <a:p>
                      <a:endParaRPr lang="en-US" altLang="zh-CN" sz="3600" dirty="0"/>
                    </a:p>
                    <a:p>
                      <a:endParaRPr lang="zh-CN" altLang="en-US" sz="3600" dirty="0">
                        <a:latin typeface="Times New Roman" panose="02020603050405020304" pitchFamily="18" charset="0"/>
                        <a:cs typeface="Times New Roman" panose="02020603050405020304" pitchFamily="18" charset="0"/>
                      </a:endParaRPr>
                    </a:p>
                  </a:txBody>
                  <a:tcPr/>
                </a:tc>
                <a:tc>
                  <a:txBody>
                    <a:bodyPr/>
                    <a:lstStyle/>
                    <a:p>
                      <a:pPr algn="ctr"/>
                      <a:r>
                        <a:rPr lang="es-ES" altLang="zh-CN" sz="3600" dirty="0"/>
                        <a:t>triste </a:t>
                      </a:r>
                    </a:p>
                    <a:p>
                      <a:pPr algn="ctr"/>
                      <a:r>
                        <a:rPr lang="es-ES" altLang="zh-CN" sz="3200" dirty="0"/>
                        <a:t>(</a:t>
                      </a:r>
                      <a:r>
                        <a:rPr lang="zh-CN" altLang="en-US" sz="3200" dirty="0"/>
                        <a:t>忧郁的</a:t>
                      </a:r>
                      <a:r>
                        <a:rPr lang="es-ES" altLang="zh-CN" sz="3200" dirty="0"/>
                        <a:t>)</a:t>
                      </a:r>
                    </a:p>
                    <a:p>
                      <a:pPr algn="ctr"/>
                      <a:r>
                        <a:rPr lang="es-ES" altLang="zh-CN" sz="3600" dirty="0"/>
                        <a:t>maleducado/a</a:t>
                      </a:r>
                    </a:p>
                    <a:p>
                      <a:pPr algn="ctr"/>
                      <a:r>
                        <a:rPr lang="en-US" altLang="zh-CN" sz="3200" dirty="0"/>
                        <a:t>(</a:t>
                      </a:r>
                      <a:r>
                        <a:rPr lang="zh-CN" altLang="en-US" sz="3200" dirty="0"/>
                        <a:t>没有教养的</a:t>
                      </a:r>
                      <a:r>
                        <a:rPr lang="en-US" altLang="zh-CN" sz="3200" dirty="0"/>
                        <a:t>)</a:t>
                      </a:r>
                      <a:endParaRPr lang="es-ES" altLang="zh-CN" sz="3200" dirty="0"/>
                    </a:p>
                    <a:p>
                      <a:pPr algn="ctr"/>
                      <a:r>
                        <a:rPr lang="es-ES" altLang="zh-CN" sz="3600" dirty="0"/>
                        <a:t>antipático/a</a:t>
                      </a:r>
                    </a:p>
                    <a:p>
                      <a:pPr algn="ctr"/>
                      <a:r>
                        <a:rPr lang="en-US" altLang="zh-CN" sz="3200" dirty="0"/>
                        <a:t>(</a:t>
                      </a:r>
                      <a:r>
                        <a:rPr lang="zh-CN" altLang="en-US" sz="3200" dirty="0"/>
                        <a:t>使人反感的</a:t>
                      </a:r>
                      <a:r>
                        <a:rPr lang="en-US" altLang="zh-CN" sz="3200" dirty="0"/>
                        <a:t>)</a:t>
                      </a:r>
                      <a:endParaRPr lang="es-ES" altLang="zh-CN" sz="3200" dirty="0"/>
                    </a:p>
                    <a:p>
                      <a:pPr marL="0" marR="0" indent="0" algn="ctr" defTabSz="914400" rtl="0" eaLnBrk="1" fontAlgn="auto" latinLnBrk="0" hangingPunct="1">
                        <a:lnSpc>
                          <a:spcPct val="100000"/>
                        </a:lnSpc>
                        <a:spcBef>
                          <a:spcPts val="0"/>
                        </a:spcBef>
                        <a:spcAft>
                          <a:spcPts val="0"/>
                        </a:spcAft>
                        <a:buClrTx/>
                        <a:buSzTx/>
                        <a:buFontTx/>
                        <a:buNone/>
                        <a:tabLst/>
                        <a:defRPr/>
                      </a:pPr>
                      <a:r>
                        <a:rPr lang="es-ES" altLang="zh-CN" sz="3600" dirty="0"/>
                        <a:t>pesimista</a:t>
                      </a:r>
                    </a:p>
                    <a:p>
                      <a:pPr algn="ctr"/>
                      <a:r>
                        <a:rPr lang="en-US" altLang="zh-CN" sz="3200" dirty="0"/>
                        <a:t>(</a:t>
                      </a:r>
                      <a:r>
                        <a:rPr lang="zh-CN" altLang="en-US" sz="3200" dirty="0"/>
                        <a:t>悲观的</a:t>
                      </a:r>
                      <a:r>
                        <a:rPr lang="en-US" altLang="zh-CN" sz="3200" dirty="0"/>
                        <a:t>)</a:t>
                      </a:r>
                      <a:endParaRPr lang="zh-CN" altLang="en-US" sz="3200" dirty="0">
                        <a:latin typeface="Times New Roman" panose="02020603050405020304" pitchFamily="18" charset="0"/>
                        <a:cs typeface="Times New Roman" panose="02020603050405020304" pitchFamily="18" charset="0"/>
                      </a:endParaRPr>
                    </a:p>
                  </a:txBody>
                  <a:tcPr/>
                </a:tc>
                <a:tc>
                  <a:txBody>
                    <a:bodyPr/>
                    <a:lstStyle/>
                    <a:p>
                      <a:pPr algn="ctr"/>
                      <a:r>
                        <a:rPr lang="es-ES" altLang="zh-CN" sz="3600" dirty="0"/>
                        <a:t>tímida</a:t>
                      </a:r>
                    </a:p>
                    <a:p>
                      <a:pPr algn="ctr"/>
                      <a:r>
                        <a:rPr lang="es-ES" altLang="zh-CN" sz="3200" dirty="0"/>
                        <a:t>(</a:t>
                      </a:r>
                      <a:r>
                        <a:rPr lang="zh-CN" altLang="en-US" sz="3200" dirty="0"/>
                        <a:t>腼腆的</a:t>
                      </a:r>
                      <a:r>
                        <a:rPr lang="es-ES" altLang="zh-CN" sz="3200" dirty="0"/>
                        <a:t>)</a:t>
                      </a:r>
                    </a:p>
                    <a:p>
                      <a:pPr algn="ctr"/>
                      <a:r>
                        <a:rPr lang="en-US" altLang="zh-CN" sz="3200" dirty="0"/>
                        <a:t>sociable</a:t>
                      </a:r>
                    </a:p>
                    <a:p>
                      <a:pPr algn="ctr"/>
                      <a:r>
                        <a:rPr lang="en-US" altLang="zh-CN" sz="3200" dirty="0"/>
                        <a:t>(</a:t>
                      </a:r>
                      <a:r>
                        <a:rPr lang="zh-CN" altLang="en-US" sz="3200" dirty="0"/>
                        <a:t>好交际的</a:t>
                      </a:r>
                      <a:r>
                        <a:rPr lang="en-US" altLang="zh-CN" sz="3200" dirty="0"/>
                        <a:t>)</a:t>
                      </a:r>
                      <a:endParaRPr lang="zh-CN" altLang="en-US" sz="32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787885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771431" y="695356"/>
            <a:ext cx="6121612" cy="923330"/>
          </a:xfrm>
          <a:prstGeom prst="rect">
            <a:avLst/>
          </a:prstGeom>
          <a:noFill/>
        </p:spPr>
        <p:txBody>
          <a:bodyPr wrap="none" lIns="91440" tIns="45720" rIns="91440" bIns="45720">
            <a:spAutoFit/>
          </a:bodyPr>
          <a:lstStyle/>
          <a:p>
            <a:pPr algn="ctr"/>
            <a:r>
              <a:rPr lang="es-ES" altLang="zh-CN"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¿Cómo es tu familia?</a:t>
            </a:r>
            <a:endParaRPr lang="zh-CN" alt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431" y="1702568"/>
            <a:ext cx="6104556" cy="4620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32827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4"/>
          <p:cNvSpPr>
            <a:spLocks noChangeArrowheads="1"/>
          </p:cNvSpPr>
          <p:nvPr/>
        </p:nvSpPr>
        <p:spPr bwMode="auto">
          <a:xfrm>
            <a:off x="1898761" y="261932"/>
            <a:ext cx="735607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s-ES" altLang="zh-CN" sz="2400" b="1" dirty="0">
                <a:solidFill>
                  <a:schemeClr val="accent2"/>
                </a:solidFill>
                <a:latin typeface="Microsoft Yahei" panose="020B0503020204020204" pitchFamily="34" charset="-122"/>
                <a:ea typeface="Microsoft Yahei" panose="020B0503020204020204" pitchFamily="34" charset="-122"/>
                <a:sym typeface="微软雅黑" pitchFamily="34" charset="-122"/>
              </a:rPr>
              <a:t>La Familia Real de España</a:t>
            </a:r>
          </a:p>
          <a:p>
            <a:pPr algn="ctr"/>
            <a:r>
              <a:rPr lang="zh-CN" altLang="en-US" sz="3600" dirty="0">
                <a:solidFill>
                  <a:schemeClr val="accent1"/>
                </a:solidFill>
                <a:latin typeface="+mj-ea"/>
                <a:ea typeface="+mj-ea"/>
                <a:sym typeface="微软雅黑" pitchFamily="34" charset="-122"/>
              </a:rPr>
              <a:t>西班牙皇室</a:t>
            </a:r>
            <a:endParaRPr lang="zh-CN" altLang="en-US" sz="3600" b="1" dirty="0">
              <a:solidFill>
                <a:schemeClr val="accent1"/>
              </a:solidFill>
              <a:latin typeface="+mj-ea"/>
              <a:ea typeface="+mj-ea"/>
              <a:sym typeface="微软雅黑" pitchFamily="34" charset="-122"/>
            </a:endParaRP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3412" y="1329034"/>
            <a:ext cx="4028156" cy="5368637"/>
          </a:xfrm>
          <a:prstGeom prst="rect">
            <a:avLst/>
          </a:prstGeom>
        </p:spPr>
      </p:pic>
      <p:sp>
        <p:nvSpPr>
          <p:cNvPr id="5" name="矩形 4"/>
          <p:cNvSpPr/>
          <p:nvPr/>
        </p:nvSpPr>
        <p:spPr>
          <a:xfrm>
            <a:off x="5348957" y="1609590"/>
            <a:ext cx="5858271" cy="923330"/>
          </a:xfrm>
          <a:prstGeom prst="rect">
            <a:avLst/>
          </a:prstGeom>
          <a:noFill/>
        </p:spPr>
        <p:txBody>
          <a:bodyPr wrap="none" lIns="91440" tIns="45720" rIns="91440" bIns="45720">
            <a:spAutoFit/>
          </a:bodyPr>
          <a:lstStyle/>
          <a:p>
            <a:pPr algn="ctr"/>
            <a:r>
              <a:rPr lang="en-US" altLang="zh-CN" sz="54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El Rey Don Felipe VI</a:t>
            </a:r>
            <a:endPar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6" name="矩形 5"/>
          <p:cNvSpPr/>
          <p:nvPr/>
        </p:nvSpPr>
        <p:spPr>
          <a:xfrm>
            <a:off x="5348957" y="2946553"/>
            <a:ext cx="6256393" cy="923330"/>
          </a:xfrm>
          <a:prstGeom prst="rect">
            <a:avLst/>
          </a:prstGeom>
          <a:noFill/>
        </p:spPr>
        <p:txBody>
          <a:bodyPr wrap="none" lIns="91440" tIns="45720" rIns="91440" bIns="45720">
            <a:spAutoFit/>
          </a:bodyPr>
          <a:lstStyle/>
          <a:p>
            <a:pPr algn="ctr"/>
            <a:r>
              <a:rPr lang="en-US" altLang="zh-C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La Reina Do</a:t>
            </a:r>
            <a:r>
              <a:rPr lang="es-ES" altLang="zh-CN"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ña Letizia</a:t>
            </a:r>
            <a:endParaRPr lang="zh-CN" alt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8" name="矩形 7"/>
          <p:cNvSpPr/>
          <p:nvPr/>
        </p:nvSpPr>
        <p:spPr>
          <a:xfrm>
            <a:off x="5348957" y="3869883"/>
            <a:ext cx="5665397" cy="144655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altLang="zh-CN" sz="4400" b="1" cap="none" spc="0" dirty="0">
                <a:ln/>
                <a:solidFill>
                  <a:schemeClr val="accent4"/>
                </a:solidFill>
                <a:effectLst/>
              </a:rPr>
              <a:t>La Princesa de Asturias </a:t>
            </a:r>
          </a:p>
          <a:p>
            <a:pPr algn="ctr"/>
            <a:r>
              <a:rPr lang="es-ES" altLang="zh-CN" sz="4400" b="1" cap="none" spc="0" dirty="0">
                <a:ln/>
                <a:solidFill>
                  <a:schemeClr val="accent4"/>
                </a:solidFill>
                <a:effectLst/>
              </a:rPr>
              <a:t>Doña Leonor (2005-)</a:t>
            </a:r>
            <a:endParaRPr lang="zh-CN" altLang="en-US" sz="4400" b="1" cap="none" spc="0" dirty="0">
              <a:ln/>
              <a:solidFill>
                <a:schemeClr val="accent4"/>
              </a:solidFill>
              <a:effectLst/>
            </a:endParaRPr>
          </a:p>
        </p:txBody>
      </p:sp>
      <p:sp>
        <p:nvSpPr>
          <p:cNvPr id="9" name="矩形 8"/>
          <p:cNvSpPr/>
          <p:nvPr/>
        </p:nvSpPr>
        <p:spPr>
          <a:xfrm>
            <a:off x="4822883" y="5648189"/>
            <a:ext cx="6910418" cy="769441"/>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s-ES" altLang="zh-CN" sz="4400" b="1" dirty="0">
                <a:ln/>
                <a:solidFill>
                  <a:schemeClr val="accent4"/>
                </a:solidFill>
              </a:rPr>
              <a:t>La Infanta Doña Sofía (2007-)</a:t>
            </a:r>
            <a:endParaRPr lang="zh-CN" altLang="en-US" sz="4400" b="1" cap="none" spc="0" dirty="0">
              <a:ln/>
              <a:solidFill>
                <a:schemeClr val="accent4"/>
              </a:solidFill>
              <a:effectLst/>
            </a:endParaRPr>
          </a:p>
        </p:txBody>
      </p:sp>
    </p:spTree>
    <p:extLst>
      <p:ext uri="{BB962C8B-B14F-4D97-AF65-F5344CB8AC3E}">
        <p14:creationId xmlns:p14="http://schemas.microsoft.com/office/powerpoint/2010/main" val="3399197005"/>
      </p:ext>
    </p:extLst>
  </p:cSld>
  <p:clrMapOvr>
    <a:masterClrMapping/>
  </p:clrMapOvr>
  <mc:AlternateContent xmlns:mc="http://schemas.openxmlformats.org/markup-compatibility/2006" xmlns:p14="http://schemas.microsoft.com/office/powerpoint/2010/main">
    <mc:Choice Requires="p14">
      <p:transition spd="slow" p14:dur="2000" advTm="3000"/>
    </mc:Choice>
    <mc:Fallback xmlns="">
      <p:transition spd="slow" advTm="300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6404" y="185057"/>
            <a:ext cx="9830893" cy="6781800"/>
          </a:xfrm>
          <a:prstGeom prst="rect">
            <a:avLst/>
          </a:prstGeom>
        </p:spPr>
      </p:pic>
      <p:sp>
        <p:nvSpPr>
          <p:cNvPr id="6" name="文本框 5"/>
          <p:cNvSpPr txBox="1"/>
          <p:nvPr/>
        </p:nvSpPr>
        <p:spPr>
          <a:xfrm rot="344372">
            <a:off x="6916529" y="5338203"/>
            <a:ext cx="2875290" cy="923330"/>
          </a:xfrm>
          <a:prstGeom prst="rect">
            <a:avLst/>
          </a:prstGeom>
          <a:solidFill>
            <a:srgbClr val="92D050"/>
          </a:solidFill>
        </p:spPr>
        <p:txBody>
          <a:bodyPr wrap="square" rtlCol="0">
            <a:spAutoFit/>
          </a:bodyPr>
          <a:lstStyle/>
          <a:p>
            <a:r>
              <a:rPr lang="zh-CN" altLang="en-US" dirty="0">
                <a:solidFill>
                  <a:schemeClr val="bg1"/>
                </a:solidFill>
              </a:rPr>
              <a:t>在西班牙，老年人住在养老院是很常见的，另一些老人则与子女同住或独居。</a:t>
            </a:r>
          </a:p>
        </p:txBody>
      </p:sp>
    </p:spTree>
    <p:extLst>
      <p:ext uri="{BB962C8B-B14F-4D97-AF65-F5344CB8AC3E}">
        <p14:creationId xmlns:p14="http://schemas.microsoft.com/office/powerpoint/2010/main" val="3460526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椭圆 4"/>
          <p:cNvSpPr/>
          <p:nvPr/>
        </p:nvSpPr>
        <p:spPr>
          <a:xfrm>
            <a:off x="2348871" y="1710754"/>
            <a:ext cx="720000" cy="720000"/>
          </a:xfrm>
          <a:prstGeom prst="ellipse">
            <a:avLst/>
          </a:prstGeom>
          <a:solidFill>
            <a:schemeClr val="accent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CFCFC"/>
                </a:solidFill>
                <a:latin typeface="Microsoft Yahei" panose="020B0503020204020204" pitchFamily="34" charset="-122"/>
                <a:ea typeface="Microsoft Yahei" panose="020B0503020204020204" pitchFamily="34" charset="-122"/>
                <a:sym typeface="思源黑体 CN Normal" panose="020B0400000000000000" pitchFamily="34" charset="-122"/>
              </a:rPr>
              <a:t>1</a:t>
            </a:r>
            <a:endParaRPr lang="zh-CN" altLang="en-US" sz="3200" dirty="0">
              <a:solidFill>
                <a:srgbClr val="FCFCFC"/>
              </a:solidFill>
              <a:latin typeface="Microsoft Yahei" panose="020B0503020204020204" pitchFamily="34" charset="-122"/>
              <a:ea typeface="Microsoft Yahei" panose="020B0503020204020204" pitchFamily="34" charset="-122"/>
              <a:sym typeface="思源黑体 CN Normal" panose="020B0400000000000000" pitchFamily="34" charset="-122"/>
            </a:endParaRPr>
          </a:p>
        </p:txBody>
      </p:sp>
      <p:sp>
        <p:nvSpPr>
          <p:cNvPr id="9" name="椭圆 8"/>
          <p:cNvSpPr/>
          <p:nvPr/>
        </p:nvSpPr>
        <p:spPr>
          <a:xfrm>
            <a:off x="2348871" y="3517358"/>
            <a:ext cx="720000" cy="720000"/>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rgbClr val="FCFCFC"/>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2</a:t>
            </a:r>
            <a:endParaRPr lang="zh-CN" altLang="en-US" sz="3200" dirty="0">
              <a:solidFill>
                <a:srgbClr val="FCFCFC"/>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9" name="矩形 4"/>
          <p:cNvSpPr>
            <a:spLocks noChangeArrowheads="1"/>
          </p:cNvSpPr>
          <p:nvPr/>
        </p:nvSpPr>
        <p:spPr bwMode="auto">
          <a:xfrm>
            <a:off x="1413852" y="112287"/>
            <a:ext cx="888966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s-ES" altLang="zh-CN" sz="2400" b="1" dirty="0">
                <a:solidFill>
                  <a:schemeClr val="accent2"/>
                </a:solidFill>
                <a:latin typeface="Microsoft Yahei" panose="020B0503020204020204" pitchFamily="34" charset="-122"/>
                <a:ea typeface="Microsoft Yahei" panose="020B0503020204020204" pitchFamily="34" charset="-122"/>
                <a:sym typeface="微软雅黑" pitchFamily="34" charset="-122"/>
              </a:rPr>
              <a:t>Lección 11</a:t>
            </a:r>
          </a:p>
          <a:p>
            <a:pPr algn="ctr"/>
            <a:r>
              <a:rPr lang="zh-CN" altLang="en-US" sz="3600" dirty="0">
                <a:solidFill>
                  <a:schemeClr val="accent1"/>
                </a:solidFill>
                <a:latin typeface="+mj-ea"/>
                <a:ea typeface="+mj-ea"/>
                <a:sym typeface="微软雅黑" pitchFamily="34" charset="-122"/>
              </a:rPr>
              <a:t>第十一课</a:t>
            </a:r>
            <a:endParaRPr lang="zh-CN" altLang="en-US" sz="3600" b="1" dirty="0">
              <a:solidFill>
                <a:schemeClr val="accent1"/>
              </a:solidFill>
              <a:latin typeface="+mj-ea"/>
              <a:ea typeface="+mj-ea"/>
              <a:sym typeface="微软雅黑" pitchFamily="34" charset="-122"/>
            </a:endParaRPr>
          </a:p>
        </p:txBody>
      </p:sp>
      <p:sp>
        <p:nvSpPr>
          <p:cNvPr id="3" name="矩形 2"/>
          <p:cNvSpPr/>
          <p:nvPr/>
        </p:nvSpPr>
        <p:spPr>
          <a:xfrm>
            <a:off x="3503472" y="3652583"/>
            <a:ext cx="1005403" cy="584775"/>
          </a:xfrm>
          <a:prstGeom prst="rect">
            <a:avLst/>
          </a:prstGeom>
        </p:spPr>
        <p:txBody>
          <a:bodyPr wrap="none">
            <a:spAutoFit/>
          </a:bodyPr>
          <a:lstStyle/>
          <a:p>
            <a:r>
              <a:rPr lang="zh-CN" altLang="en-US" sz="3200" dirty="0"/>
              <a:t>课文</a:t>
            </a:r>
          </a:p>
        </p:txBody>
      </p:sp>
      <p:sp>
        <p:nvSpPr>
          <p:cNvPr id="20" name="矩形 19"/>
          <p:cNvSpPr/>
          <p:nvPr/>
        </p:nvSpPr>
        <p:spPr>
          <a:xfrm>
            <a:off x="3598722" y="1778366"/>
            <a:ext cx="4824842" cy="584775"/>
          </a:xfrm>
          <a:prstGeom prst="rect">
            <a:avLst/>
          </a:prstGeom>
        </p:spPr>
        <p:txBody>
          <a:bodyPr wrap="square">
            <a:spAutoFit/>
          </a:bodyPr>
          <a:lstStyle/>
          <a:p>
            <a:r>
              <a:rPr lang="zh-CN" altLang="en-US" sz="3200" dirty="0"/>
              <a:t>第三单元单词</a:t>
            </a:r>
            <a:endParaRPr lang="en-US" altLang="zh-CN" sz="3200" dirty="0"/>
          </a:p>
        </p:txBody>
      </p:sp>
      <p:sp>
        <p:nvSpPr>
          <p:cNvPr id="11" name="椭圆 10"/>
          <p:cNvSpPr/>
          <p:nvPr/>
        </p:nvSpPr>
        <p:spPr>
          <a:xfrm>
            <a:off x="2348871" y="5192211"/>
            <a:ext cx="720000" cy="720000"/>
          </a:xfrm>
          <a:prstGeom prst="ellipse">
            <a:avLst/>
          </a:prstGeom>
          <a:solidFill>
            <a:schemeClr val="accent6"/>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altLang="zh-CN" sz="3200" dirty="0">
                <a:solidFill>
                  <a:srgbClr val="FCFCFC"/>
                </a:solidFill>
                <a:latin typeface="思源黑体 CN Normal" panose="020B0400000000000000" pitchFamily="34" charset="-122"/>
                <a:ea typeface="思源黑体 CN Normal" panose="020B0400000000000000" pitchFamily="34" charset="-122"/>
                <a:sym typeface="思源黑体 CN Normal" panose="020B0400000000000000" pitchFamily="34" charset="-122"/>
              </a:rPr>
              <a:t>3</a:t>
            </a:r>
            <a:endParaRPr lang="zh-CN" altLang="en-US" sz="3200" dirty="0">
              <a:solidFill>
                <a:srgbClr val="FCFCFC"/>
              </a:solidFill>
              <a:latin typeface="思源黑体 CN Normal" panose="020B0400000000000000" pitchFamily="34" charset="-122"/>
              <a:ea typeface="思源黑体 CN Normal" panose="020B0400000000000000" pitchFamily="34" charset="-122"/>
              <a:sym typeface="思源黑体 CN Normal" panose="020B0400000000000000" pitchFamily="34" charset="-122"/>
            </a:endParaRPr>
          </a:p>
        </p:txBody>
      </p:sp>
      <p:sp>
        <p:nvSpPr>
          <p:cNvPr id="12" name="矩形 11"/>
          <p:cNvSpPr/>
          <p:nvPr/>
        </p:nvSpPr>
        <p:spPr>
          <a:xfrm>
            <a:off x="3446322" y="5259823"/>
            <a:ext cx="1005403" cy="584775"/>
          </a:xfrm>
          <a:prstGeom prst="rect">
            <a:avLst/>
          </a:prstGeom>
        </p:spPr>
        <p:txBody>
          <a:bodyPr wrap="none">
            <a:spAutoFit/>
          </a:bodyPr>
          <a:lstStyle/>
          <a:p>
            <a:r>
              <a:rPr lang="zh-CN" altLang="en-US" sz="3200" dirty="0"/>
              <a:t>视频</a:t>
            </a:r>
          </a:p>
        </p:txBody>
      </p:sp>
    </p:spTree>
    <p:extLst>
      <p:ext uri="{BB962C8B-B14F-4D97-AF65-F5344CB8AC3E}">
        <p14:creationId xmlns:p14="http://schemas.microsoft.com/office/powerpoint/2010/main" val="2588222893"/>
      </p:ext>
    </p:extLst>
  </p:cSld>
  <p:clrMapOvr>
    <a:masterClrMapping/>
  </p:clrMapOvr>
  <mc:AlternateContent xmlns:mc="http://schemas.openxmlformats.org/markup-compatibility/2006">
    <mc:Choice xmlns:p14="http://schemas.microsoft.com/office/powerpoint/2010/main" Requires="p14">
      <p:transition spd="slow" p14:dur="999"/>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881086129"/>
              </p:ext>
            </p:extLst>
          </p:nvPr>
        </p:nvGraphicFramePr>
        <p:xfrm>
          <a:off x="402492" y="750763"/>
          <a:ext cx="11448288" cy="5444831"/>
        </p:xfrm>
        <a:graphic>
          <a:graphicData uri="http://schemas.openxmlformats.org/drawingml/2006/table">
            <a:tbl>
              <a:tblPr firstRow="1" bandRow="1">
                <a:tableStyleId>{3B4B98B0-60AC-42C2-AFA5-B58CD77FA1E5}</a:tableStyleId>
              </a:tblPr>
              <a:tblGrid>
                <a:gridCol w="3998519">
                  <a:extLst>
                    <a:ext uri="{9D8B030D-6E8A-4147-A177-3AD203B41FA5}">
                      <a16:colId xmlns:a16="http://schemas.microsoft.com/office/drawing/2014/main" val="20000"/>
                    </a:ext>
                  </a:extLst>
                </a:gridCol>
                <a:gridCol w="2399111">
                  <a:extLst>
                    <a:ext uri="{9D8B030D-6E8A-4147-A177-3AD203B41FA5}">
                      <a16:colId xmlns:a16="http://schemas.microsoft.com/office/drawing/2014/main" val="20001"/>
                    </a:ext>
                  </a:extLst>
                </a:gridCol>
                <a:gridCol w="5050658">
                  <a:extLst>
                    <a:ext uri="{9D8B030D-6E8A-4147-A177-3AD203B41FA5}">
                      <a16:colId xmlns:a16="http://schemas.microsoft.com/office/drawing/2014/main" val="20002"/>
                    </a:ext>
                  </a:extLst>
                </a:gridCol>
              </a:tblGrid>
              <a:tr h="777833">
                <a:tc>
                  <a:txBody>
                    <a:bodyPr/>
                    <a:lstStyle/>
                    <a:p>
                      <a:r>
                        <a:rPr lang="zh-CN" altLang="en-US" sz="3200" b="1" dirty="0">
                          <a:solidFill>
                            <a:schemeClr val="tx2">
                              <a:lumMod val="50000"/>
                            </a:schemeClr>
                          </a:solidFill>
                          <a:latin typeface="Times New Roman" panose="02020603050405020304" pitchFamily="18" charset="0"/>
                          <a:ea typeface="+mn-ea"/>
                          <a:cs typeface="Times New Roman" panose="02020603050405020304" pitchFamily="18" charset="0"/>
                        </a:rPr>
                        <a:t>人称</a:t>
                      </a:r>
                    </a:p>
                  </a:txBody>
                  <a:tcPr/>
                </a:tc>
                <a:tc>
                  <a:txBody>
                    <a:bodyPr/>
                    <a:lstStyle/>
                    <a:p>
                      <a:r>
                        <a:rPr lang="zh-CN" altLang="en-US" sz="3200" b="1" dirty="0">
                          <a:solidFill>
                            <a:schemeClr val="tx2">
                              <a:lumMod val="50000"/>
                            </a:schemeClr>
                          </a:solidFill>
                          <a:latin typeface="Times New Roman" panose="02020603050405020304" pitchFamily="18" charset="0"/>
                          <a:ea typeface="+mn-ea"/>
                          <a:cs typeface="Times New Roman" panose="02020603050405020304" pitchFamily="18" charset="0"/>
                        </a:rPr>
                        <a:t>词尾</a:t>
                      </a:r>
                    </a:p>
                  </a:txBody>
                  <a:tcPr/>
                </a:tc>
                <a:tc>
                  <a:txBody>
                    <a:bodyPr/>
                    <a:lstStyle/>
                    <a:p>
                      <a:r>
                        <a:rPr lang="zh-CN" altLang="en-US" sz="3200" b="1" dirty="0">
                          <a:solidFill>
                            <a:schemeClr val="tx2">
                              <a:lumMod val="50000"/>
                            </a:schemeClr>
                          </a:solidFill>
                          <a:latin typeface="Times New Roman" panose="02020603050405020304" pitchFamily="18" charset="0"/>
                          <a:ea typeface="+mn-ea"/>
                          <a:cs typeface="Times New Roman" panose="02020603050405020304" pitchFamily="18" charset="0"/>
                        </a:rPr>
                        <a:t>例词：</a:t>
                      </a:r>
                      <a:r>
                        <a:rPr lang="en-US" altLang="zh-CN" sz="3200" b="1" dirty="0" err="1">
                          <a:solidFill>
                            <a:schemeClr val="tx2">
                              <a:lumMod val="50000"/>
                            </a:schemeClr>
                          </a:solidFill>
                          <a:latin typeface="Times New Roman" panose="02020603050405020304" pitchFamily="18" charset="0"/>
                          <a:ea typeface="+mn-ea"/>
                          <a:cs typeface="Times New Roman" panose="02020603050405020304" pitchFamily="18" charset="0"/>
                        </a:rPr>
                        <a:t>vivir</a:t>
                      </a:r>
                      <a:r>
                        <a:rPr lang="en-US" altLang="zh-CN" sz="3200" b="1" baseline="0" dirty="0">
                          <a:solidFill>
                            <a:schemeClr val="tx2">
                              <a:lumMod val="50000"/>
                            </a:schemeClr>
                          </a:solidFill>
                          <a:latin typeface="Times New Roman" panose="02020603050405020304" pitchFamily="18" charset="0"/>
                          <a:ea typeface="+mn-ea"/>
                          <a:cs typeface="Times New Roman" panose="02020603050405020304" pitchFamily="18" charset="0"/>
                        </a:rPr>
                        <a:t> (</a:t>
                      </a:r>
                      <a:r>
                        <a:rPr lang="zh-CN" altLang="en-US" sz="3200" b="1" baseline="0" dirty="0">
                          <a:solidFill>
                            <a:schemeClr val="tx2">
                              <a:lumMod val="50000"/>
                            </a:schemeClr>
                          </a:solidFill>
                          <a:latin typeface="Times New Roman" panose="02020603050405020304" pitchFamily="18" charset="0"/>
                          <a:ea typeface="+mn-ea"/>
                          <a:cs typeface="Times New Roman" panose="02020603050405020304" pitchFamily="18" charset="0"/>
                        </a:rPr>
                        <a:t>生活，住</a:t>
                      </a:r>
                      <a:r>
                        <a:rPr lang="en-US" altLang="zh-CN" sz="3200" b="1" baseline="0" dirty="0">
                          <a:solidFill>
                            <a:schemeClr val="tx2">
                              <a:lumMod val="50000"/>
                            </a:schemeClr>
                          </a:solidFill>
                          <a:latin typeface="Times New Roman" panose="02020603050405020304" pitchFamily="18" charset="0"/>
                          <a:ea typeface="+mn-ea"/>
                          <a:cs typeface="Times New Roman" panose="02020603050405020304" pitchFamily="18" charset="0"/>
                        </a:rPr>
                        <a:t>)</a:t>
                      </a:r>
                      <a:endParaRPr lang="zh-CN" altLang="en-US" sz="3200" b="1" dirty="0">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0"/>
                  </a:ext>
                </a:extLst>
              </a:tr>
              <a:tr h="777833">
                <a:tc>
                  <a:txBody>
                    <a:bodyPr/>
                    <a:lstStyle/>
                    <a:p>
                      <a:r>
                        <a:rPr lang="en-US" altLang="zh-CN" sz="3200" b="1" dirty="0" err="1">
                          <a:solidFill>
                            <a:schemeClr val="tx2">
                              <a:lumMod val="50000"/>
                            </a:schemeClr>
                          </a:solidFill>
                          <a:latin typeface="Times New Roman" panose="02020603050405020304" pitchFamily="18" charset="0"/>
                          <a:ea typeface="+mj-ea"/>
                          <a:cs typeface="Times New Roman" panose="02020603050405020304" pitchFamily="18" charset="0"/>
                        </a:rPr>
                        <a:t>Yo</a:t>
                      </a:r>
                      <a:r>
                        <a:rPr lang="en-US" altLang="zh-CN" sz="3200" b="1" dirty="0">
                          <a:solidFill>
                            <a:schemeClr val="tx2">
                              <a:lumMod val="50000"/>
                            </a:schemeClr>
                          </a:solidFill>
                          <a:latin typeface="Times New Roman" panose="02020603050405020304" pitchFamily="18" charset="0"/>
                          <a:ea typeface="+mj-ea"/>
                          <a:cs typeface="Times New Roman" panose="02020603050405020304" pitchFamily="18" charset="0"/>
                        </a:rPr>
                        <a:t>  </a:t>
                      </a:r>
                      <a:endParaRPr lang="zh-CN" altLang="en-US" sz="3200" b="1" dirty="0">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r>
                        <a:rPr lang="es-ES" altLang="zh-CN" sz="3200" b="1" dirty="0">
                          <a:solidFill>
                            <a:schemeClr val="tx2">
                              <a:lumMod val="50000"/>
                            </a:schemeClr>
                          </a:solidFill>
                          <a:latin typeface="Times New Roman" panose="02020603050405020304" pitchFamily="18" charset="0"/>
                          <a:ea typeface="+mj-ea"/>
                          <a:cs typeface="Times New Roman" panose="02020603050405020304" pitchFamily="18" charset="0"/>
                        </a:rPr>
                        <a:t>-o    </a:t>
                      </a:r>
                      <a:endParaRPr lang="zh-CN" altLang="en-US" sz="3200" b="1" dirty="0">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endParaRPr lang="zh-CN" altLang="en-US" sz="3200" b="1" u="sng" dirty="0">
                        <a:solidFill>
                          <a:srgbClr val="FF0066"/>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1"/>
                  </a:ext>
                </a:extLst>
              </a:tr>
              <a:tr h="777833">
                <a:tc>
                  <a:txBody>
                    <a:bodyPr/>
                    <a:lstStyle/>
                    <a:p>
                      <a:r>
                        <a:rPr lang="es-ES" altLang="zh-CN" sz="3200" b="1" dirty="0">
                          <a:solidFill>
                            <a:schemeClr val="tx2">
                              <a:lumMod val="50000"/>
                            </a:schemeClr>
                          </a:solidFill>
                          <a:latin typeface="Times New Roman" panose="02020603050405020304" pitchFamily="18" charset="0"/>
                          <a:ea typeface="+mj-ea"/>
                          <a:cs typeface="Times New Roman" panose="02020603050405020304" pitchFamily="18" charset="0"/>
                        </a:rPr>
                        <a:t>Tú  </a:t>
                      </a:r>
                      <a:endParaRPr lang="zh-CN" altLang="en-US" sz="3200" b="1" dirty="0">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r>
                        <a:rPr lang="es-ES" altLang="zh-CN" sz="3200" b="1" baseline="0" dirty="0">
                          <a:solidFill>
                            <a:schemeClr val="tx2">
                              <a:lumMod val="50000"/>
                            </a:schemeClr>
                          </a:solidFill>
                          <a:latin typeface="Times New Roman" panose="02020603050405020304" pitchFamily="18" charset="0"/>
                          <a:ea typeface="+mj-ea"/>
                          <a:cs typeface="Times New Roman" panose="02020603050405020304" pitchFamily="18" charset="0"/>
                        </a:rPr>
                        <a:t>-es     </a:t>
                      </a:r>
                      <a:endParaRPr lang="zh-CN" altLang="en-US" sz="3200" b="1" dirty="0">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endParaRPr lang="zh-CN" altLang="en-US" sz="3200" b="1" u="sng" dirty="0">
                        <a:solidFill>
                          <a:srgbClr val="FF0066"/>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2"/>
                  </a:ext>
                </a:extLst>
              </a:tr>
              <a:tr h="777833">
                <a:tc>
                  <a:txBody>
                    <a:bodyPr/>
                    <a:lstStyle/>
                    <a:p>
                      <a:r>
                        <a:rPr lang="es-ES" altLang="zh-CN" sz="3200" b="1" dirty="0">
                          <a:solidFill>
                            <a:schemeClr val="tx2">
                              <a:lumMod val="50000"/>
                            </a:schemeClr>
                          </a:solidFill>
                          <a:latin typeface="Times New Roman" panose="02020603050405020304" pitchFamily="18" charset="0"/>
                          <a:ea typeface="+mj-ea"/>
                          <a:cs typeface="Times New Roman" panose="02020603050405020304" pitchFamily="18" charset="0"/>
                        </a:rPr>
                        <a:t>Él/ella/usted</a:t>
                      </a:r>
                    </a:p>
                  </a:txBody>
                  <a:tcPr/>
                </a:tc>
                <a:tc>
                  <a:txBody>
                    <a:bodyPr/>
                    <a:lstStyle/>
                    <a:p>
                      <a:r>
                        <a:rPr lang="es-ES" altLang="zh-CN" sz="3200" b="1" dirty="0">
                          <a:solidFill>
                            <a:schemeClr val="tx2">
                              <a:lumMod val="50000"/>
                            </a:schemeClr>
                          </a:solidFill>
                          <a:latin typeface="Times New Roman" panose="02020603050405020304" pitchFamily="18" charset="0"/>
                          <a:ea typeface="+mj-ea"/>
                          <a:cs typeface="Times New Roman" panose="02020603050405020304" pitchFamily="18" charset="0"/>
                        </a:rPr>
                        <a:t>-e</a:t>
                      </a:r>
                      <a:endParaRPr lang="zh-CN" altLang="en-US" sz="3200" b="1" dirty="0">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endParaRPr lang="zh-CN" altLang="en-US" sz="3200" b="1" u="sng" dirty="0">
                        <a:solidFill>
                          <a:schemeClr val="tx2">
                            <a:lumMod val="50000"/>
                          </a:schemeClr>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3"/>
                  </a:ext>
                </a:extLst>
              </a:tr>
              <a:tr h="777833">
                <a:tc>
                  <a:txBody>
                    <a:bodyPr/>
                    <a:lstStyle/>
                    <a:p>
                      <a:r>
                        <a:rPr lang="es-ES" altLang="zh-CN" sz="3200" b="1" dirty="0">
                          <a:solidFill>
                            <a:schemeClr val="tx2">
                              <a:lumMod val="50000"/>
                            </a:schemeClr>
                          </a:solidFill>
                          <a:latin typeface="Times New Roman" panose="02020603050405020304" pitchFamily="18" charset="0"/>
                          <a:ea typeface="+mn-ea"/>
                          <a:cs typeface="Times New Roman" panose="02020603050405020304" pitchFamily="18" charset="0"/>
                        </a:rPr>
                        <a:t>Nosotros/as</a:t>
                      </a:r>
                      <a:endParaRPr lang="zh-CN" altLang="en-US" sz="3200" b="1" dirty="0">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r>
                        <a:rPr lang="es-ES" altLang="zh-CN" sz="3200" b="1" dirty="0">
                          <a:solidFill>
                            <a:schemeClr val="tx2">
                              <a:lumMod val="50000"/>
                            </a:schemeClr>
                          </a:solidFill>
                          <a:latin typeface="Times New Roman" panose="02020603050405020304" pitchFamily="18" charset="0"/>
                          <a:ea typeface="+mn-ea"/>
                          <a:cs typeface="Times New Roman" panose="02020603050405020304" pitchFamily="18" charset="0"/>
                        </a:rPr>
                        <a:t>-imos</a:t>
                      </a:r>
                      <a:endParaRPr lang="zh-CN" altLang="en-US" sz="3200" b="1" dirty="0">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endParaRPr lang="zh-CN" altLang="en-US" sz="3200" b="1" u="sng" dirty="0">
                        <a:solidFill>
                          <a:srgbClr val="FF0066"/>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4"/>
                  </a:ext>
                </a:extLst>
              </a:tr>
              <a:tr h="777833">
                <a:tc>
                  <a:txBody>
                    <a:bodyPr/>
                    <a:lstStyle/>
                    <a:p>
                      <a:r>
                        <a:rPr lang="es-ES" altLang="zh-CN" sz="3200" b="1" dirty="0">
                          <a:solidFill>
                            <a:schemeClr val="tx2">
                              <a:lumMod val="50000"/>
                            </a:schemeClr>
                          </a:solidFill>
                          <a:latin typeface="Times New Roman" panose="02020603050405020304" pitchFamily="18" charset="0"/>
                          <a:ea typeface="+mn-ea"/>
                          <a:cs typeface="Times New Roman" panose="02020603050405020304" pitchFamily="18" charset="0"/>
                        </a:rPr>
                        <a:t>Vosotros/as</a:t>
                      </a:r>
                      <a:endParaRPr lang="zh-CN" altLang="en-US" sz="3200" b="1" dirty="0">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r>
                        <a:rPr lang="es-ES" altLang="zh-CN" sz="3200" b="1" dirty="0">
                          <a:solidFill>
                            <a:schemeClr val="tx2">
                              <a:lumMod val="50000"/>
                            </a:schemeClr>
                          </a:solidFill>
                          <a:latin typeface="Times New Roman" panose="02020603050405020304" pitchFamily="18" charset="0"/>
                          <a:ea typeface="+mn-ea"/>
                          <a:cs typeface="Times New Roman" panose="02020603050405020304" pitchFamily="18" charset="0"/>
                        </a:rPr>
                        <a:t>-ís</a:t>
                      </a:r>
                      <a:endParaRPr lang="zh-CN" altLang="en-US" sz="3200" b="1" dirty="0">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endParaRPr lang="zh-CN" altLang="en-US" sz="3200" b="1" u="sng" dirty="0">
                        <a:solidFill>
                          <a:srgbClr val="FF0066"/>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5"/>
                  </a:ext>
                </a:extLst>
              </a:tr>
              <a:tr h="777833">
                <a:tc>
                  <a:txBody>
                    <a:bodyPr/>
                    <a:lstStyle/>
                    <a:p>
                      <a:r>
                        <a:rPr lang="es-ES" altLang="zh-CN" sz="3200" b="1" dirty="0">
                          <a:solidFill>
                            <a:schemeClr val="tx2">
                              <a:lumMod val="50000"/>
                            </a:schemeClr>
                          </a:solidFill>
                          <a:latin typeface="Times New Roman" panose="02020603050405020304" pitchFamily="18" charset="0"/>
                          <a:ea typeface="+mn-ea"/>
                          <a:cs typeface="Times New Roman" panose="02020603050405020304" pitchFamily="18" charset="0"/>
                        </a:rPr>
                        <a:t>Ellos/ellas/ustedes</a:t>
                      </a:r>
                      <a:endParaRPr lang="zh-CN" altLang="en-US" sz="3200" b="1" dirty="0">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r>
                        <a:rPr lang="es-ES" altLang="zh-CN" sz="3200" b="1" dirty="0">
                          <a:solidFill>
                            <a:schemeClr val="tx2">
                              <a:lumMod val="50000"/>
                            </a:schemeClr>
                          </a:solidFill>
                          <a:latin typeface="Times New Roman" panose="02020603050405020304" pitchFamily="18" charset="0"/>
                          <a:ea typeface="+mn-ea"/>
                          <a:cs typeface="Times New Roman" panose="02020603050405020304" pitchFamily="18" charset="0"/>
                        </a:rPr>
                        <a:t>-en</a:t>
                      </a:r>
                      <a:endParaRPr lang="zh-CN" altLang="en-US" sz="3200" b="1" dirty="0">
                        <a:solidFill>
                          <a:schemeClr val="tx2">
                            <a:lumMod val="50000"/>
                          </a:schemeClr>
                        </a:solidFill>
                        <a:latin typeface="Times New Roman" panose="02020603050405020304" pitchFamily="18" charset="0"/>
                        <a:ea typeface="+mn-ea"/>
                        <a:cs typeface="Times New Roman" panose="02020603050405020304" pitchFamily="18" charset="0"/>
                      </a:endParaRPr>
                    </a:p>
                  </a:txBody>
                  <a:tcPr/>
                </a:tc>
                <a:tc>
                  <a:txBody>
                    <a:bodyPr/>
                    <a:lstStyle/>
                    <a:p>
                      <a:endParaRPr lang="zh-CN" altLang="en-US" sz="3200" b="1" u="sng" dirty="0">
                        <a:solidFill>
                          <a:srgbClr val="FF0066"/>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10006"/>
                  </a:ext>
                </a:extLst>
              </a:tr>
            </a:tbl>
          </a:graphicData>
        </a:graphic>
      </p:graphicFrame>
      <p:sp>
        <p:nvSpPr>
          <p:cNvPr id="3" name="TextBox 2"/>
          <p:cNvSpPr txBox="1"/>
          <p:nvPr/>
        </p:nvSpPr>
        <p:spPr>
          <a:xfrm>
            <a:off x="6865748" y="3473179"/>
            <a:ext cx="1906291" cy="523220"/>
          </a:xfrm>
          <a:prstGeom prst="rect">
            <a:avLst/>
          </a:prstGeom>
          <a:noFill/>
        </p:spPr>
        <p:txBody>
          <a:bodyPr wrap="square" rtlCol="0">
            <a:spAutoFit/>
          </a:bodyPr>
          <a:lstStyle/>
          <a:p>
            <a:r>
              <a:rPr lang="es-ES" altLang="zh-CN" sz="2800" b="1" dirty="0">
                <a:solidFill>
                  <a:schemeClr val="tx2">
                    <a:lumMod val="50000"/>
                  </a:schemeClr>
                </a:solidFill>
                <a:latin typeface="Times New Roman" panose="02020603050405020304" pitchFamily="18" charset="0"/>
                <a:cs typeface="Times New Roman" panose="02020603050405020304" pitchFamily="18" charset="0"/>
              </a:rPr>
              <a:t>viv</a:t>
            </a:r>
            <a:r>
              <a:rPr lang="es-ES" altLang="zh-CN" sz="2800" b="1" u="sng" dirty="0">
                <a:solidFill>
                  <a:srgbClr val="FF0066"/>
                </a:solidFill>
                <a:latin typeface="Times New Roman" panose="02020603050405020304" pitchFamily="18" charset="0"/>
                <a:cs typeface="Times New Roman" panose="02020603050405020304" pitchFamily="18" charset="0"/>
              </a:rPr>
              <a:t>e</a:t>
            </a:r>
            <a:endParaRPr lang="zh-CN" altLang="en-US" sz="2800" b="1" u="sng" dirty="0">
              <a:solidFill>
                <a:srgbClr val="FF0066"/>
              </a:solidFill>
              <a:latin typeface="Times New Roman" panose="02020603050405020304" pitchFamily="18" charset="0"/>
              <a:cs typeface="Times New Roman" panose="02020603050405020304" pitchFamily="18" charset="0"/>
            </a:endParaRPr>
          </a:p>
        </p:txBody>
      </p:sp>
      <p:sp>
        <p:nvSpPr>
          <p:cNvPr id="4" name="TextBox 3"/>
          <p:cNvSpPr txBox="1"/>
          <p:nvPr/>
        </p:nvSpPr>
        <p:spPr>
          <a:xfrm>
            <a:off x="6865748" y="2741035"/>
            <a:ext cx="1906291" cy="523220"/>
          </a:xfrm>
          <a:prstGeom prst="rect">
            <a:avLst/>
          </a:prstGeom>
          <a:noFill/>
        </p:spPr>
        <p:txBody>
          <a:bodyPr wrap="square" rtlCol="0">
            <a:spAutoFit/>
          </a:bodyPr>
          <a:lstStyle/>
          <a:p>
            <a:r>
              <a:rPr lang="es-ES" altLang="zh-CN" sz="2800" b="1" dirty="0">
                <a:solidFill>
                  <a:schemeClr val="tx2">
                    <a:lumMod val="50000"/>
                  </a:schemeClr>
                </a:solidFill>
                <a:latin typeface="Times New Roman" panose="02020603050405020304" pitchFamily="18" charset="0"/>
                <a:cs typeface="Times New Roman" panose="02020603050405020304" pitchFamily="18" charset="0"/>
              </a:rPr>
              <a:t>viv</a:t>
            </a:r>
            <a:r>
              <a:rPr lang="es-ES" altLang="zh-CN" sz="2800" b="1" u="sng" dirty="0">
                <a:solidFill>
                  <a:srgbClr val="FF0066"/>
                </a:solidFill>
                <a:latin typeface="Times New Roman" panose="02020603050405020304" pitchFamily="18" charset="0"/>
                <a:cs typeface="Times New Roman" panose="02020603050405020304" pitchFamily="18" charset="0"/>
              </a:rPr>
              <a:t>es</a:t>
            </a:r>
            <a:endParaRPr lang="zh-CN" altLang="en-US" sz="2800" b="1" u="sng" dirty="0">
              <a:solidFill>
                <a:srgbClr val="FF0066"/>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6865748" y="1853605"/>
            <a:ext cx="1906291" cy="523220"/>
          </a:xfrm>
          <a:prstGeom prst="rect">
            <a:avLst/>
          </a:prstGeom>
          <a:noFill/>
        </p:spPr>
        <p:txBody>
          <a:bodyPr wrap="square" rtlCol="0">
            <a:spAutoFit/>
          </a:bodyPr>
          <a:lstStyle/>
          <a:p>
            <a:r>
              <a:rPr lang="es-ES" altLang="zh-CN" sz="2800" b="1" dirty="0">
                <a:solidFill>
                  <a:schemeClr val="tx2">
                    <a:lumMod val="50000"/>
                  </a:schemeClr>
                </a:solidFill>
                <a:latin typeface="Times New Roman" panose="02020603050405020304" pitchFamily="18" charset="0"/>
                <a:cs typeface="Times New Roman" panose="02020603050405020304" pitchFamily="18" charset="0"/>
              </a:rPr>
              <a:t>viv</a:t>
            </a:r>
            <a:r>
              <a:rPr lang="es-ES" altLang="zh-CN" sz="2800" b="1" u="sng" dirty="0">
                <a:solidFill>
                  <a:srgbClr val="FF0066"/>
                </a:solidFill>
                <a:latin typeface="Times New Roman" panose="02020603050405020304" pitchFamily="18" charset="0"/>
                <a:cs typeface="Times New Roman" panose="02020603050405020304" pitchFamily="18" charset="0"/>
              </a:rPr>
              <a:t>o</a:t>
            </a:r>
            <a:endParaRPr lang="zh-CN" altLang="en-US" sz="2800" b="1" u="sng" dirty="0">
              <a:solidFill>
                <a:srgbClr val="FF0066"/>
              </a:solidFill>
              <a:latin typeface="Times New Roman" panose="02020603050405020304" pitchFamily="18" charset="0"/>
              <a:cs typeface="Times New Roman" panose="02020603050405020304" pitchFamily="18" charset="0"/>
            </a:endParaRPr>
          </a:p>
        </p:txBody>
      </p:sp>
      <p:sp>
        <p:nvSpPr>
          <p:cNvPr id="6" name="TextBox 5"/>
          <p:cNvSpPr txBox="1"/>
          <p:nvPr/>
        </p:nvSpPr>
        <p:spPr>
          <a:xfrm>
            <a:off x="6865748" y="4211438"/>
            <a:ext cx="2231758" cy="523220"/>
          </a:xfrm>
          <a:prstGeom prst="rect">
            <a:avLst/>
          </a:prstGeom>
          <a:noFill/>
        </p:spPr>
        <p:txBody>
          <a:bodyPr wrap="square" rtlCol="0">
            <a:spAutoFit/>
          </a:bodyPr>
          <a:lstStyle/>
          <a:p>
            <a:r>
              <a:rPr lang="es-ES" altLang="zh-CN" sz="2800" b="1" dirty="0">
                <a:solidFill>
                  <a:schemeClr val="tx2">
                    <a:lumMod val="50000"/>
                  </a:schemeClr>
                </a:solidFill>
                <a:latin typeface="Times New Roman" panose="02020603050405020304" pitchFamily="18" charset="0"/>
                <a:cs typeface="Times New Roman" panose="02020603050405020304" pitchFamily="18" charset="0"/>
              </a:rPr>
              <a:t>viv</a:t>
            </a:r>
            <a:r>
              <a:rPr lang="es-ES" altLang="zh-CN" sz="2800" b="1" u="sng" dirty="0">
                <a:solidFill>
                  <a:srgbClr val="FF0066"/>
                </a:solidFill>
                <a:latin typeface="Times New Roman" panose="02020603050405020304" pitchFamily="18" charset="0"/>
                <a:cs typeface="Times New Roman" panose="02020603050405020304" pitchFamily="18" charset="0"/>
              </a:rPr>
              <a:t>imos</a:t>
            </a:r>
            <a:endParaRPr lang="zh-CN" altLang="en-US" sz="2800" b="1" u="sng" dirty="0">
              <a:solidFill>
                <a:srgbClr val="FF0066"/>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6865748" y="4975374"/>
            <a:ext cx="1906291" cy="523220"/>
          </a:xfrm>
          <a:prstGeom prst="rect">
            <a:avLst/>
          </a:prstGeom>
          <a:noFill/>
        </p:spPr>
        <p:txBody>
          <a:bodyPr wrap="square" rtlCol="0">
            <a:spAutoFit/>
          </a:bodyPr>
          <a:lstStyle/>
          <a:p>
            <a:r>
              <a:rPr lang="es-ES" altLang="zh-CN" sz="2800" b="1" dirty="0">
                <a:solidFill>
                  <a:schemeClr val="tx2">
                    <a:lumMod val="50000"/>
                  </a:schemeClr>
                </a:solidFill>
                <a:latin typeface="Times New Roman" panose="02020603050405020304" pitchFamily="18" charset="0"/>
                <a:cs typeface="Times New Roman" panose="02020603050405020304" pitchFamily="18" charset="0"/>
              </a:rPr>
              <a:t>viv</a:t>
            </a:r>
            <a:r>
              <a:rPr lang="es-ES" altLang="zh-CN" sz="2800" b="1" u="sng" dirty="0">
                <a:solidFill>
                  <a:srgbClr val="FF0066"/>
                </a:solidFill>
                <a:latin typeface="Times New Roman" panose="02020603050405020304" pitchFamily="18" charset="0"/>
                <a:cs typeface="Times New Roman" panose="02020603050405020304" pitchFamily="18" charset="0"/>
              </a:rPr>
              <a:t>ís</a:t>
            </a:r>
            <a:endParaRPr lang="zh-CN" altLang="en-US" sz="2800" b="1" u="sng" dirty="0">
              <a:solidFill>
                <a:srgbClr val="FF0066"/>
              </a:solidFill>
              <a:latin typeface="Times New Roman" panose="02020603050405020304" pitchFamily="18" charset="0"/>
              <a:cs typeface="Times New Roman" panose="02020603050405020304" pitchFamily="18" charset="0"/>
            </a:endParaRPr>
          </a:p>
        </p:txBody>
      </p:sp>
      <p:sp>
        <p:nvSpPr>
          <p:cNvPr id="8" name="TextBox 7"/>
          <p:cNvSpPr txBox="1"/>
          <p:nvPr/>
        </p:nvSpPr>
        <p:spPr>
          <a:xfrm>
            <a:off x="6865748" y="5702352"/>
            <a:ext cx="1906291" cy="523220"/>
          </a:xfrm>
          <a:prstGeom prst="rect">
            <a:avLst/>
          </a:prstGeom>
          <a:noFill/>
        </p:spPr>
        <p:txBody>
          <a:bodyPr wrap="square" rtlCol="0">
            <a:spAutoFit/>
          </a:bodyPr>
          <a:lstStyle/>
          <a:p>
            <a:r>
              <a:rPr lang="es-ES" altLang="zh-CN" sz="2800" b="1" dirty="0">
                <a:solidFill>
                  <a:schemeClr val="tx2">
                    <a:lumMod val="50000"/>
                  </a:schemeClr>
                </a:solidFill>
                <a:latin typeface="Times New Roman" panose="02020603050405020304" pitchFamily="18" charset="0"/>
                <a:cs typeface="Times New Roman" panose="02020603050405020304" pitchFamily="18" charset="0"/>
              </a:rPr>
              <a:t>viv</a:t>
            </a:r>
            <a:r>
              <a:rPr lang="es-ES" altLang="zh-CN" sz="2800" b="1" u="sng" dirty="0">
                <a:solidFill>
                  <a:srgbClr val="FF0066"/>
                </a:solidFill>
                <a:latin typeface="Times New Roman" panose="02020603050405020304" pitchFamily="18" charset="0"/>
                <a:cs typeface="Times New Roman" panose="02020603050405020304" pitchFamily="18" charset="0"/>
              </a:rPr>
              <a:t>en</a:t>
            </a:r>
            <a:endParaRPr lang="zh-CN" altLang="en-US" sz="2800" b="1" u="sng" dirty="0">
              <a:solidFill>
                <a:srgbClr val="FF006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79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34774" y="4021341"/>
            <a:ext cx="10515600" cy="2092271"/>
          </a:xfrm>
        </p:spPr>
        <p:txBody>
          <a:bodyPr>
            <a:normAutofit/>
          </a:bodyPr>
          <a:lstStyle/>
          <a:p>
            <a:pPr marL="0" indent="0">
              <a:buNone/>
            </a:pPr>
            <a:r>
              <a:rPr lang="en-US" altLang="zh-CN" sz="4800" dirty="0">
                <a:solidFill>
                  <a:srgbClr val="FF6600"/>
                </a:solidFill>
                <a:latin typeface="Times New Roman" panose="02020603050405020304" pitchFamily="18" charset="0"/>
                <a:cs typeface="Times New Roman" panose="02020603050405020304" pitchFamily="18" charset="0"/>
              </a:rPr>
              <a:t>-¿</a:t>
            </a:r>
            <a:r>
              <a:rPr lang="en-US" altLang="zh-CN" sz="4800" dirty="0" err="1">
                <a:solidFill>
                  <a:srgbClr val="FF6600"/>
                </a:solidFill>
                <a:latin typeface="Times New Roman" panose="02020603050405020304" pitchFamily="18" charset="0"/>
                <a:cs typeface="Times New Roman" panose="02020603050405020304" pitchFamily="18" charset="0"/>
              </a:rPr>
              <a:t>Dónde</a:t>
            </a:r>
            <a:r>
              <a:rPr lang="en-US" altLang="zh-CN" sz="4800" dirty="0">
                <a:solidFill>
                  <a:srgbClr val="FF6600"/>
                </a:solidFill>
                <a:latin typeface="Times New Roman" panose="02020603050405020304" pitchFamily="18" charset="0"/>
                <a:cs typeface="Times New Roman" panose="02020603050405020304" pitchFamily="18" charset="0"/>
              </a:rPr>
              <a:t> </a:t>
            </a:r>
            <a:r>
              <a:rPr lang="en-US" altLang="zh-CN" sz="4800" dirty="0" err="1">
                <a:solidFill>
                  <a:srgbClr val="FF6600"/>
                </a:solidFill>
                <a:latin typeface="Times New Roman" panose="02020603050405020304" pitchFamily="18" charset="0"/>
                <a:cs typeface="Times New Roman" panose="02020603050405020304" pitchFamily="18" charset="0"/>
              </a:rPr>
              <a:t>trabajas</a:t>
            </a:r>
            <a:r>
              <a:rPr lang="en-US" altLang="zh-CN" sz="4800" dirty="0">
                <a:solidFill>
                  <a:srgbClr val="FF6600"/>
                </a:solidFill>
                <a:latin typeface="Times New Roman" panose="02020603050405020304" pitchFamily="18" charset="0"/>
                <a:cs typeface="Times New Roman" panose="02020603050405020304" pitchFamily="18" charset="0"/>
              </a:rPr>
              <a:t>?</a:t>
            </a:r>
          </a:p>
          <a:p>
            <a:pPr marL="0" indent="0">
              <a:buNone/>
            </a:pPr>
            <a:r>
              <a:rPr lang="es-ES" altLang="zh-CN" sz="4800" dirty="0">
                <a:solidFill>
                  <a:srgbClr val="FF6600"/>
                </a:solidFill>
                <a:latin typeface="Times New Roman" panose="02020603050405020304" pitchFamily="18" charset="0"/>
                <a:cs typeface="Times New Roman" panose="02020603050405020304" pitchFamily="18" charset="0"/>
              </a:rPr>
              <a:t>-Trabajo </a:t>
            </a:r>
            <a:r>
              <a:rPr lang="es-ES" altLang="zh-CN" sz="4800" dirty="0">
                <a:solidFill>
                  <a:srgbClr val="FF0066"/>
                </a:solidFill>
                <a:latin typeface="Times New Roman" panose="02020603050405020304" pitchFamily="18" charset="0"/>
                <a:cs typeface="Times New Roman" panose="02020603050405020304" pitchFamily="18" charset="0"/>
              </a:rPr>
              <a:t>en</a:t>
            </a:r>
            <a:r>
              <a:rPr lang="es-ES" altLang="zh-CN" sz="4800" dirty="0">
                <a:solidFill>
                  <a:srgbClr val="FF6600"/>
                </a:solidFill>
                <a:latin typeface="Times New Roman" panose="02020603050405020304" pitchFamily="18" charset="0"/>
                <a:cs typeface="Times New Roman" panose="02020603050405020304" pitchFamily="18" charset="0"/>
              </a:rPr>
              <a:t> </a:t>
            </a:r>
            <a:r>
              <a:rPr lang="es-ES" altLang="zh-CN" sz="4800" dirty="0">
                <a:solidFill>
                  <a:schemeClr val="accent6">
                    <a:lumMod val="75000"/>
                  </a:schemeClr>
                </a:solidFill>
                <a:latin typeface="Times New Roman" panose="02020603050405020304" pitchFamily="18" charset="0"/>
                <a:cs typeface="Times New Roman" panose="02020603050405020304" pitchFamily="18" charset="0"/>
              </a:rPr>
              <a:t>una</a:t>
            </a:r>
            <a:r>
              <a:rPr lang="es-ES" altLang="zh-CN" sz="4800" dirty="0">
                <a:solidFill>
                  <a:srgbClr val="FF6600"/>
                </a:solidFill>
                <a:latin typeface="Times New Roman" panose="02020603050405020304" pitchFamily="18" charset="0"/>
                <a:cs typeface="Times New Roman" panose="02020603050405020304" pitchFamily="18" charset="0"/>
              </a:rPr>
              <a:t> universidad. </a:t>
            </a:r>
          </a:p>
        </p:txBody>
      </p:sp>
      <p:sp>
        <p:nvSpPr>
          <p:cNvPr id="2" name="矩形 1"/>
          <p:cNvSpPr/>
          <p:nvPr/>
        </p:nvSpPr>
        <p:spPr>
          <a:xfrm>
            <a:off x="459555" y="453313"/>
            <a:ext cx="7141699" cy="923330"/>
          </a:xfrm>
          <a:prstGeom prst="rect">
            <a:avLst/>
          </a:prstGeom>
          <a:noFill/>
        </p:spPr>
        <p:txBody>
          <a:bodyPr wrap="none" lIns="91440" tIns="45720" rIns="91440" bIns="45720">
            <a:spAutoFit/>
          </a:bodyPr>
          <a:lstStyle/>
          <a:p>
            <a:pPr algn="ctr"/>
            <a:r>
              <a:rPr lang="zh-CN" alt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rPr>
              <a:t>询问</a:t>
            </a:r>
            <a:r>
              <a:rPr lang="zh-CN" altLang="en-US" sz="5400" b="1"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rPr>
              <a:t>居住和工作地点：</a:t>
            </a:r>
            <a:endParaRPr lang="zh-CN" alt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endParaRPr>
          </a:p>
        </p:txBody>
      </p:sp>
      <p:sp>
        <p:nvSpPr>
          <p:cNvPr id="4" name="内容占位符 2"/>
          <p:cNvSpPr txBox="1">
            <a:spLocks/>
          </p:cNvSpPr>
          <p:nvPr/>
        </p:nvSpPr>
        <p:spPr>
          <a:xfrm>
            <a:off x="351647" y="1652856"/>
            <a:ext cx="10515600" cy="209227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4800" dirty="0">
                <a:solidFill>
                  <a:srgbClr val="FF6600"/>
                </a:solidFill>
                <a:latin typeface="Times New Roman" panose="02020603050405020304" pitchFamily="18" charset="0"/>
                <a:cs typeface="Times New Roman" panose="02020603050405020304" pitchFamily="18" charset="0"/>
              </a:rPr>
              <a:t>-¿</a:t>
            </a:r>
            <a:r>
              <a:rPr lang="en-US" altLang="zh-CN" sz="4800" dirty="0" err="1">
                <a:solidFill>
                  <a:srgbClr val="FF6600"/>
                </a:solidFill>
                <a:latin typeface="Times New Roman" panose="02020603050405020304" pitchFamily="18" charset="0"/>
                <a:cs typeface="Times New Roman" panose="02020603050405020304" pitchFamily="18" charset="0"/>
              </a:rPr>
              <a:t>Dónde</a:t>
            </a:r>
            <a:r>
              <a:rPr lang="en-US" altLang="zh-CN" sz="4800" dirty="0">
                <a:solidFill>
                  <a:srgbClr val="FF6600"/>
                </a:solidFill>
                <a:latin typeface="Times New Roman" panose="02020603050405020304" pitchFamily="18" charset="0"/>
                <a:cs typeface="Times New Roman" panose="02020603050405020304" pitchFamily="18" charset="0"/>
              </a:rPr>
              <a:t> </a:t>
            </a:r>
            <a:r>
              <a:rPr lang="en-US" altLang="zh-CN" sz="4800" dirty="0" err="1">
                <a:solidFill>
                  <a:srgbClr val="FF6600"/>
                </a:solidFill>
                <a:latin typeface="Times New Roman" panose="02020603050405020304" pitchFamily="18" charset="0"/>
                <a:cs typeface="Times New Roman" panose="02020603050405020304" pitchFamily="18" charset="0"/>
              </a:rPr>
              <a:t>vives</a:t>
            </a:r>
            <a:r>
              <a:rPr lang="en-US" altLang="zh-CN" sz="4800" dirty="0">
                <a:solidFill>
                  <a:srgbClr val="FF6600"/>
                </a:solidFill>
                <a:latin typeface="Times New Roman" panose="02020603050405020304" pitchFamily="18" charset="0"/>
                <a:cs typeface="Times New Roman" panose="02020603050405020304" pitchFamily="18" charset="0"/>
              </a:rPr>
              <a:t>?</a:t>
            </a:r>
          </a:p>
          <a:p>
            <a:pPr marL="0" indent="0">
              <a:buFont typeface="Arial" panose="020B0604020202020204" pitchFamily="34" charset="0"/>
              <a:buNone/>
            </a:pPr>
            <a:r>
              <a:rPr lang="es-ES" altLang="zh-CN" sz="4800" dirty="0">
                <a:solidFill>
                  <a:srgbClr val="FF6600"/>
                </a:solidFill>
                <a:latin typeface="Times New Roman" panose="02020603050405020304" pitchFamily="18" charset="0"/>
                <a:cs typeface="Times New Roman" panose="02020603050405020304" pitchFamily="18" charset="0"/>
              </a:rPr>
              <a:t>-Vivo </a:t>
            </a:r>
            <a:r>
              <a:rPr lang="es-ES" altLang="zh-CN" sz="4800" dirty="0">
                <a:solidFill>
                  <a:srgbClr val="FF0066"/>
                </a:solidFill>
                <a:latin typeface="Times New Roman" panose="02020603050405020304" pitchFamily="18" charset="0"/>
                <a:cs typeface="Times New Roman" panose="02020603050405020304" pitchFamily="18" charset="0"/>
              </a:rPr>
              <a:t>en</a:t>
            </a:r>
            <a:r>
              <a:rPr lang="es-ES" altLang="zh-CN" sz="4800" dirty="0">
                <a:solidFill>
                  <a:srgbClr val="FF6600"/>
                </a:solidFill>
                <a:latin typeface="Times New Roman" panose="02020603050405020304" pitchFamily="18" charset="0"/>
                <a:cs typeface="Times New Roman" panose="02020603050405020304" pitchFamily="18" charset="0"/>
              </a:rPr>
              <a:t> Pekín. </a:t>
            </a:r>
          </a:p>
        </p:txBody>
      </p:sp>
    </p:spTree>
    <p:extLst>
      <p:ext uri="{BB962C8B-B14F-4D97-AF65-F5344CB8AC3E}">
        <p14:creationId xmlns:p14="http://schemas.microsoft.com/office/powerpoint/2010/main" val="11470545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666427"/>
            <a:ext cx="11049000" cy="5253926"/>
          </a:xfrm>
        </p:spPr>
        <p:txBody>
          <a:bodyPr>
            <a:normAutofit/>
          </a:bodyPr>
          <a:lstStyle/>
          <a:p>
            <a:r>
              <a:rPr lang="es-ES" altLang="zh-CN" sz="3200" b="1" dirty="0">
                <a:latin typeface="Times New Roman" panose="02020603050405020304" pitchFamily="18" charset="0"/>
                <a:cs typeface="Times New Roman" panose="02020603050405020304" pitchFamily="18" charset="0"/>
              </a:rPr>
              <a:t>1 María: </a:t>
            </a:r>
            <a:r>
              <a:rPr lang="es-ES" altLang="zh-CN" sz="3200" dirty="0">
                <a:latin typeface="Times New Roman" panose="02020603050405020304" pitchFamily="18" charset="0"/>
                <a:cs typeface="Times New Roman" panose="02020603050405020304" pitchFamily="18" charset="0"/>
              </a:rPr>
              <a:t>¿A qué te dedicas, Ming?</a:t>
            </a:r>
            <a:endParaRPr lang="es-ES" altLang="zh-CN" sz="3200" b="1" dirty="0">
              <a:solidFill>
                <a:srgbClr val="7030A0"/>
              </a:solidFill>
              <a:latin typeface="Times New Roman" panose="02020603050405020304" pitchFamily="18" charset="0"/>
              <a:cs typeface="Times New Roman" panose="02020603050405020304" pitchFamily="18" charset="0"/>
            </a:endParaRPr>
          </a:p>
          <a:p>
            <a:pPr marL="0" indent="0">
              <a:buNone/>
            </a:pPr>
            <a:r>
              <a:rPr lang="en-US" altLang="zh-CN" sz="3200" b="1" dirty="0">
                <a:latin typeface="Times New Roman" panose="02020603050405020304" pitchFamily="18" charset="0"/>
                <a:cs typeface="Times New Roman" panose="02020603050405020304" pitchFamily="18" charset="0"/>
              </a:rPr>
              <a:t>      Ming: </a:t>
            </a:r>
            <a:r>
              <a:rPr lang="en-US" altLang="zh-CN" sz="3200" dirty="0">
                <a:latin typeface="Times New Roman" panose="02020603050405020304" pitchFamily="18" charset="0"/>
                <a:cs typeface="Times New Roman" panose="02020603050405020304" pitchFamily="18" charset="0"/>
              </a:rPr>
              <a:t>Soy </a:t>
            </a:r>
            <a:r>
              <a:rPr lang="en-US" altLang="zh-CN" sz="3200" dirty="0" err="1">
                <a:solidFill>
                  <a:srgbClr val="FF0066"/>
                </a:solidFill>
                <a:latin typeface="Times New Roman" panose="02020603050405020304" pitchFamily="18" charset="0"/>
                <a:cs typeface="Times New Roman" panose="02020603050405020304" pitchFamily="18" charset="0"/>
              </a:rPr>
              <a:t>estudiante</a:t>
            </a:r>
            <a:r>
              <a:rPr lang="en-US" altLang="zh-CN" sz="3200" dirty="0">
                <a:latin typeface="Times New Roman" panose="02020603050405020304" pitchFamily="18" charset="0"/>
                <a:cs typeface="Times New Roman" panose="02020603050405020304" pitchFamily="18" charset="0"/>
              </a:rPr>
              <a:t>. ¿Y </a:t>
            </a:r>
            <a:r>
              <a:rPr lang="en-US" altLang="zh-CN" sz="3200" dirty="0" err="1">
                <a:latin typeface="Times New Roman" panose="02020603050405020304" pitchFamily="18" charset="0"/>
                <a:cs typeface="Times New Roman" panose="02020603050405020304" pitchFamily="18" charset="0"/>
              </a:rPr>
              <a:t>tú</a:t>
            </a:r>
            <a:r>
              <a:rPr lang="en-US" altLang="zh-CN" sz="3200" dirty="0">
                <a:latin typeface="Times New Roman" panose="02020603050405020304" pitchFamily="18" charset="0"/>
                <a:cs typeface="Times New Roman" panose="02020603050405020304" pitchFamily="18" charset="0"/>
              </a:rPr>
              <a:t>?</a:t>
            </a:r>
          </a:p>
          <a:p>
            <a:pPr marL="0" indent="0">
              <a:buNone/>
            </a:pPr>
            <a:r>
              <a:rPr lang="es-ES" altLang="zh-CN" sz="3200" b="1" dirty="0">
                <a:latin typeface="Times New Roman" panose="02020603050405020304" pitchFamily="18" charset="0"/>
                <a:cs typeface="Times New Roman" panose="02020603050405020304" pitchFamily="18" charset="0"/>
              </a:rPr>
              <a:t>      María: </a:t>
            </a:r>
            <a:r>
              <a:rPr lang="es-ES" altLang="zh-CN" sz="3200" dirty="0">
                <a:latin typeface="Times New Roman" panose="02020603050405020304" pitchFamily="18" charset="0"/>
                <a:cs typeface="Times New Roman" panose="02020603050405020304" pitchFamily="18" charset="0"/>
              </a:rPr>
              <a:t>Soy </a:t>
            </a:r>
            <a:r>
              <a:rPr lang="es-ES" altLang="zh-CN" sz="3200" dirty="0">
                <a:solidFill>
                  <a:srgbClr val="FF0066"/>
                </a:solidFill>
                <a:latin typeface="Times New Roman" panose="02020603050405020304" pitchFamily="18" charset="0"/>
                <a:cs typeface="Times New Roman" panose="02020603050405020304" pitchFamily="18" charset="0"/>
              </a:rPr>
              <a:t>secretaria</a:t>
            </a:r>
            <a:r>
              <a:rPr lang="es-ES" altLang="zh-CN" sz="3200" dirty="0">
                <a:latin typeface="Times New Roman" panose="02020603050405020304" pitchFamily="18" charset="0"/>
                <a:cs typeface="Times New Roman" panose="02020603050405020304" pitchFamily="18" charset="0"/>
              </a:rPr>
              <a:t>.</a:t>
            </a:r>
          </a:p>
          <a:p>
            <a:endParaRPr lang="en-US" altLang="zh-CN" sz="3200" dirty="0">
              <a:latin typeface="Times New Roman" panose="02020603050405020304" pitchFamily="18" charset="0"/>
              <a:cs typeface="Times New Roman" panose="02020603050405020304" pitchFamily="18" charset="0"/>
            </a:endParaRPr>
          </a:p>
          <a:p>
            <a:r>
              <a:rPr lang="es-ES" altLang="zh-CN" sz="3200" b="1" dirty="0">
                <a:latin typeface="Times New Roman" panose="02020603050405020304" pitchFamily="18" charset="0"/>
                <a:cs typeface="Times New Roman" panose="02020603050405020304" pitchFamily="18" charset="0"/>
              </a:rPr>
              <a:t>2 Pilar: </a:t>
            </a:r>
            <a:r>
              <a:rPr lang="es-ES" altLang="zh-CN" sz="3200" dirty="0">
                <a:latin typeface="Times New Roman" panose="02020603050405020304" pitchFamily="18" charset="0"/>
                <a:cs typeface="Times New Roman" panose="02020603050405020304" pitchFamily="18" charset="0"/>
              </a:rPr>
              <a:t>¿Dónde trabajáis?</a:t>
            </a:r>
          </a:p>
          <a:p>
            <a:pPr marL="0" indent="0">
              <a:buNone/>
            </a:pPr>
            <a:r>
              <a:rPr lang="es-ES" altLang="zh-CN" sz="3200" b="1" dirty="0">
                <a:latin typeface="Times New Roman" panose="02020603050405020304" pitchFamily="18" charset="0"/>
                <a:cs typeface="Times New Roman" panose="02020603050405020304" pitchFamily="18" charset="0"/>
              </a:rPr>
              <a:t>      Teresa:  </a:t>
            </a:r>
            <a:r>
              <a:rPr lang="es-ES" altLang="zh-CN" sz="3200" dirty="0">
                <a:latin typeface="Times New Roman" panose="02020603050405020304" pitchFamily="18" charset="0"/>
                <a:cs typeface="Times New Roman" panose="02020603050405020304" pitchFamily="18" charset="0"/>
              </a:rPr>
              <a:t>Trabajamos en un </a:t>
            </a:r>
            <a:r>
              <a:rPr lang="es-ES" altLang="zh-CN" sz="3200" dirty="0">
                <a:solidFill>
                  <a:srgbClr val="FF0066"/>
                </a:solidFill>
                <a:latin typeface="Times New Roman" panose="02020603050405020304" pitchFamily="18" charset="0"/>
                <a:cs typeface="Times New Roman" panose="02020603050405020304" pitchFamily="18" charset="0"/>
              </a:rPr>
              <a:t>restaurante</a:t>
            </a:r>
            <a:r>
              <a:rPr lang="es-ES" altLang="zh-CN" sz="3200" dirty="0">
                <a:latin typeface="Times New Roman" panose="02020603050405020304" pitchFamily="18" charset="0"/>
                <a:cs typeface="Times New Roman" panose="02020603050405020304" pitchFamily="18" charset="0"/>
              </a:rPr>
              <a:t>.</a:t>
            </a:r>
          </a:p>
          <a:p>
            <a:pPr marL="0" indent="0">
              <a:buNone/>
            </a:pPr>
            <a:r>
              <a:rPr lang="es-ES" altLang="zh-CN" sz="3200" b="1" dirty="0">
                <a:latin typeface="Times New Roman" panose="02020603050405020304" pitchFamily="18" charset="0"/>
                <a:cs typeface="Times New Roman" panose="02020603050405020304" pitchFamily="18" charset="0"/>
              </a:rPr>
              <a:t>      Sonia: </a:t>
            </a:r>
            <a:r>
              <a:rPr lang="es-ES" altLang="zh-CN" sz="3200" dirty="0">
                <a:latin typeface="Times New Roman" panose="02020603050405020304" pitchFamily="18" charset="0"/>
                <a:cs typeface="Times New Roman" panose="02020603050405020304" pitchFamily="18" charset="0"/>
              </a:rPr>
              <a:t>Somos </a:t>
            </a:r>
            <a:r>
              <a:rPr lang="es-ES" altLang="zh-CN" sz="3200" dirty="0">
                <a:solidFill>
                  <a:srgbClr val="FF0066"/>
                </a:solidFill>
                <a:latin typeface="Times New Roman" panose="02020603050405020304" pitchFamily="18" charset="0"/>
                <a:cs typeface="Times New Roman" panose="02020603050405020304" pitchFamily="18" charset="0"/>
              </a:rPr>
              <a:t>camareras</a:t>
            </a:r>
            <a:r>
              <a:rPr lang="es-ES" altLang="zh-CN" sz="3200" dirty="0">
                <a:latin typeface="Times New Roman" panose="02020603050405020304" pitchFamily="18" charset="0"/>
                <a:cs typeface="Times New Roman" panose="02020603050405020304" pitchFamily="18" charset="0"/>
              </a:rPr>
              <a:t>.</a:t>
            </a:r>
          </a:p>
          <a:p>
            <a:pPr marL="0" indent="0">
              <a:buNone/>
            </a:pPr>
            <a:r>
              <a:rPr lang="es-ES" altLang="zh-CN" sz="3200" b="1" dirty="0">
                <a:latin typeface="Times New Roman" panose="02020603050405020304" pitchFamily="18" charset="0"/>
                <a:cs typeface="Times New Roman" panose="02020603050405020304" pitchFamily="18" charset="0"/>
              </a:rPr>
              <a:t>  </a:t>
            </a:r>
            <a:endParaRPr lang="es-ES" altLang="zh-CN" sz="3200" dirty="0"/>
          </a:p>
          <a:p>
            <a:pPr marL="0" indent="0">
              <a:buNone/>
            </a:pPr>
            <a:endParaRPr lang="zh-CN" altLang="en-US" sz="3200" dirty="0"/>
          </a:p>
        </p:txBody>
      </p:sp>
      <p:pic>
        <p:nvPicPr>
          <p:cNvPr id="2" name="33 曲目 3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137073" y="5472546"/>
            <a:ext cx="304800" cy="304800"/>
          </a:xfrm>
          <a:prstGeom prst="rect">
            <a:avLst/>
          </a:prstGeom>
        </p:spPr>
      </p:pic>
    </p:spTree>
    <p:extLst>
      <p:ext uri="{BB962C8B-B14F-4D97-AF65-F5344CB8AC3E}">
        <p14:creationId xmlns:p14="http://schemas.microsoft.com/office/powerpoint/2010/main" val="123225019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190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53698" y="960895"/>
            <a:ext cx="10515600" cy="4122549"/>
          </a:xfrm>
        </p:spPr>
        <p:txBody>
          <a:bodyPr/>
          <a:lstStyle/>
          <a:p>
            <a:pPr marL="514350" indent="-514350">
              <a:buAutoNum type="arabicPeriod"/>
            </a:pPr>
            <a:r>
              <a:rPr lang="es-ES" altLang="zh-CN" sz="3200" b="1" dirty="0">
                <a:latin typeface="Times New Roman" panose="02020603050405020304" pitchFamily="18" charset="0"/>
                <a:cs typeface="Times New Roman" panose="02020603050405020304" pitchFamily="18" charset="0"/>
              </a:rPr>
              <a:t> Yolanda: </a:t>
            </a:r>
            <a:r>
              <a:rPr lang="es-ES" altLang="zh-CN" sz="3200" dirty="0">
                <a:latin typeface="Times New Roman" panose="02020603050405020304" pitchFamily="18" charset="0"/>
                <a:cs typeface="Times New Roman" panose="02020603050405020304" pitchFamily="18" charset="0"/>
              </a:rPr>
              <a:t>¿A qué se dedican Natalia y Diego?</a:t>
            </a:r>
          </a:p>
          <a:p>
            <a:pPr marL="0" indent="0">
              <a:buNone/>
            </a:pPr>
            <a:r>
              <a:rPr lang="es-ES" altLang="zh-CN" sz="3200" b="1" dirty="0">
                <a:latin typeface="Times New Roman" panose="02020603050405020304" pitchFamily="18" charset="0"/>
                <a:cs typeface="Times New Roman" panose="02020603050405020304" pitchFamily="18" charset="0"/>
              </a:rPr>
              <a:t>      Alfonso: </a:t>
            </a:r>
            <a:r>
              <a:rPr lang="es-ES" altLang="zh-CN" sz="3200" dirty="0">
                <a:latin typeface="Times New Roman" panose="02020603050405020304" pitchFamily="18" charset="0"/>
                <a:cs typeface="Times New Roman" panose="02020603050405020304" pitchFamily="18" charset="0"/>
              </a:rPr>
              <a:t>Son</a:t>
            </a:r>
            <a:r>
              <a:rPr lang="es-ES" altLang="zh-CN" sz="3200" dirty="0">
                <a:solidFill>
                  <a:srgbClr val="FF0066"/>
                </a:solidFill>
                <a:latin typeface="Times New Roman" panose="02020603050405020304" pitchFamily="18" charset="0"/>
                <a:cs typeface="Times New Roman" panose="02020603050405020304" pitchFamily="18" charset="0"/>
              </a:rPr>
              <a:t> médicos</a:t>
            </a:r>
            <a:r>
              <a:rPr lang="es-ES" altLang="zh-CN" sz="3200" dirty="0">
                <a:latin typeface="Times New Roman" panose="02020603050405020304" pitchFamily="18" charset="0"/>
                <a:cs typeface="Times New Roman" panose="02020603050405020304" pitchFamily="18" charset="0"/>
              </a:rPr>
              <a:t>. Trabajan en un </a:t>
            </a:r>
            <a:r>
              <a:rPr lang="es-ES" altLang="zh-CN" sz="3200" dirty="0">
                <a:solidFill>
                  <a:srgbClr val="FF0066"/>
                </a:solidFill>
                <a:latin typeface="Times New Roman" panose="02020603050405020304" pitchFamily="18" charset="0"/>
                <a:cs typeface="Times New Roman" panose="02020603050405020304" pitchFamily="18" charset="0"/>
              </a:rPr>
              <a:t>hospital</a:t>
            </a:r>
            <a:r>
              <a:rPr lang="es-ES" altLang="zh-CN" sz="3200" dirty="0">
                <a:latin typeface="Times New Roman" panose="02020603050405020304" pitchFamily="18" charset="0"/>
                <a:cs typeface="Times New Roman" panose="02020603050405020304" pitchFamily="18" charset="0"/>
              </a:rPr>
              <a:t>.</a:t>
            </a:r>
          </a:p>
          <a:p>
            <a:pPr marL="0" indent="0">
              <a:buNone/>
            </a:pPr>
            <a:endParaRPr lang="es-ES" altLang="zh-CN" sz="3200" dirty="0">
              <a:latin typeface="Times New Roman" panose="02020603050405020304" pitchFamily="18" charset="0"/>
              <a:cs typeface="Times New Roman" panose="02020603050405020304" pitchFamily="18" charset="0"/>
            </a:endParaRPr>
          </a:p>
          <a:p>
            <a:pPr marL="514350" indent="-514350">
              <a:buAutoNum type="arabicPeriod" startAt="2"/>
            </a:pPr>
            <a:r>
              <a:rPr lang="es-ES" altLang="zh-CN" sz="3200" b="1" dirty="0">
                <a:latin typeface="Times New Roman" panose="02020603050405020304" pitchFamily="18" charset="0"/>
                <a:cs typeface="Times New Roman" panose="02020603050405020304" pitchFamily="18" charset="0"/>
              </a:rPr>
              <a:t> Marcos: </a:t>
            </a:r>
            <a:r>
              <a:rPr lang="es-ES" altLang="zh-CN" sz="3200" dirty="0">
                <a:latin typeface="Times New Roman" panose="02020603050405020304" pitchFamily="18" charset="0"/>
                <a:cs typeface="Times New Roman" panose="02020603050405020304" pitchFamily="18" charset="0"/>
              </a:rPr>
              <a:t>¿Dónde trabajas, Jaime?</a:t>
            </a:r>
          </a:p>
          <a:p>
            <a:pPr marL="0" indent="0">
              <a:buNone/>
            </a:pPr>
            <a:r>
              <a:rPr lang="es-ES" altLang="zh-CN" sz="3200" dirty="0">
                <a:latin typeface="Times New Roman" panose="02020603050405020304" pitchFamily="18" charset="0"/>
                <a:cs typeface="Times New Roman" panose="02020603050405020304" pitchFamily="18" charset="0"/>
              </a:rPr>
              <a:t>      </a:t>
            </a:r>
            <a:r>
              <a:rPr lang="es-ES" altLang="zh-CN" sz="3200" b="1" dirty="0">
                <a:latin typeface="Times New Roman" panose="02020603050405020304" pitchFamily="18" charset="0"/>
                <a:cs typeface="Times New Roman" panose="02020603050405020304" pitchFamily="18" charset="0"/>
              </a:rPr>
              <a:t>Jaime:</a:t>
            </a:r>
            <a:r>
              <a:rPr lang="es-ES" altLang="zh-CN" sz="3200" dirty="0">
                <a:latin typeface="Times New Roman" panose="02020603050405020304" pitchFamily="18" charset="0"/>
                <a:cs typeface="Times New Roman" panose="02020603050405020304" pitchFamily="18" charset="0"/>
              </a:rPr>
              <a:t> Trabajo en un </a:t>
            </a:r>
            <a:r>
              <a:rPr lang="es-ES" altLang="zh-CN" sz="3200" dirty="0">
                <a:solidFill>
                  <a:srgbClr val="FF0066"/>
                </a:solidFill>
                <a:latin typeface="Times New Roman" panose="02020603050405020304" pitchFamily="18" charset="0"/>
                <a:cs typeface="Times New Roman" panose="02020603050405020304" pitchFamily="18" charset="0"/>
              </a:rPr>
              <a:t>colegio</a:t>
            </a:r>
            <a:r>
              <a:rPr lang="es-ES" altLang="zh-CN" sz="3200" dirty="0">
                <a:latin typeface="Times New Roman" panose="02020603050405020304" pitchFamily="18" charset="0"/>
                <a:cs typeface="Times New Roman" panose="02020603050405020304" pitchFamily="18" charset="0"/>
              </a:rPr>
              <a:t>. Soy </a:t>
            </a:r>
            <a:r>
              <a:rPr lang="es-ES" altLang="zh-CN" sz="3200" dirty="0">
                <a:solidFill>
                  <a:srgbClr val="FF0066"/>
                </a:solidFill>
                <a:latin typeface="Times New Roman" panose="02020603050405020304" pitchFamily="18" charset="0"/>
                <a:cs typeface="Times New Roman" panose="02020603050405020304" pitchFamily="18" charset="0"/>
              </a:rPr>
              <a:t>profesor</a:t>
            </a:r>
            <a:r>
              <a:rPr lang="es-ES" altLang="zh-CN" sz="3200" dirty="0">
                <a:latin typeface="Times New Roman" panose="02020603050405020304" pitchFamily="18" charset="0"/>
                <a:cs typeface="Times New Roman" panose="02020603050405020304" pitchFamily="18" charset="0"/>
              </a:rPr>
              <a:t>.</a:t>
            </a:r>
          </a:p>
          <a:p>
            <a:pPr marL="0" indent="0">
              <a:buNone/>
            </a:pPr>
            <a:r>
              <a:rPr lang="es-ES" altLang="zh-CN" sz="3200" dirty="0">
                <a:latin typeface="Times New Roman" panose="02020603050405020304" pitchFamily="18" charset="0"/>
                <a:cs typeface="Times New Roman" panose="02020603050405020304" pitchFamily="18" charset="0"/>
              </a:rPr>
              <a:t>      </a:t>
            </a:r>
            <a:endParaRPr lang="es-ES" altLang="zh-CN" dirty="0"/>
          </a:p>
          <a:p>
            <a:pPr marL="514350" indent="-514350">
              <a:buAutoNum type="arabicPeriod"/>
            </a:pPr>
            <a:endParaRPr lang="zh-CN" altLang="en-US" dirty="0"/>
          </a:p>
        </p:txBody>
      </p:sp>
      <p:pic>
        <p:nvPicPr>
          <p:cNvPr id="2" name="33 曲目 3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0023764" y="5888182"/>
            <a:ext cx="304800" cy="304800"/>
          </a:xfrm>
          <a:prstGeom prst="rect">
            <a:avLst/>
          </a:prstGeom>
        </p:spPr>
      </p:pic>
    </p:spTree>
    <p:extLst>
      <p:ext uri="{BB962C8B-B14F-4D97-AF65-F5344CB8AC3E}">
        <p14:creationId xmlns:p14="http://schemas.microsoft.com/office/powerpoint/2010/main" val="36862276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1905" fill="hold"/>
                                        <p:tgtEl>
                                          <p:spTgt spid="2"/>
                                        </p:tgtEl>
                                      </p:cBhvr>
                                    </p:cmd>
                                  </p:childTnLst>
                                </p:cTn>
                              </p:par>
                            </p:childTnLst>
                          </p:cTn>
                        </p:par>
                      </p:childTnLst>
                    </p:cTn>
                  </p:par>
                </p:childTnLst>
              </p:cTn>
              <p:nextCondLst>
                <p:cond evt="onClick" delay="0">
                  <p:tgtEl>
                    <p:spTgt spid="2"/>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Users\Sony\AppData\Roaming\Tencent\Users\596422516\QQ\WinTemp\RichOle\E$BBR{HB}@2YU(FO0G@N}J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184" y="476441"/>
            <a:ext cx="2300073" cy="3338815"/>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G:\Users\Sony\AppData\Roaming\Tencent\Users\596422516\QQ\WinTemp\RichOle\{7V`[}(EG(4SEI{484C[(0F.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7541" y="613017"/>
            <a:ext cx="2380111" cy="333597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587253" y="4501100"/>
            <a:ext cx="2107770" cy="646331"/>
          </a:xfrm>
          <a:prstGeom prst="rect">
            <a:avLst/>
          </a:prstGeom>
          <a:solidFill>
            <a:srgbClr val="C00000">
              <a:alpha val="80000"/>
            </a:srgbClr>
          </a:solidFill>
          <a:effectLst>
            <a:softEdge rad="12700"/>
          </a:effectLst>
        </p:spPr>
        <p:txBody>
          <a:bodyPr wrap="square" rtlCol="0">
            <a:spAutoFit/>
          </a:bodyPr>
          <a:lstStyle/>
          <a:p>
            <a:r>
              <a:rPr lang="en-US" altLang="zh-CN" sz="3600" dirty="0" err="1">
                <a:solidFill>
                  <a:schemeClr val="bg1"/>
                </a:solidFill>
                <a:latin typeface="Times New Roman" panose="02020603050405020304" pitchFamily="18" charset="0"/>
                <a:cs typeface="Times New Roman" panose="02020603050405020304" pitchFamily="18" charset="0"/>
              </a:rPr>
              <a:t>camarero</a:t>
            </a:r>
            <a:endParaRPr lang="zh-CN" altLang="en-US" sz="3600" dirty="0">
              <a:solidFill>
                <a:schemeClr val="bg1"/>
              </a:solidFill>
              <a:latin typeface="Times New Roman" panose="02020603050405020304" pitchFamily="18" charset="0"/>
              <a:cs typeface="Times New Roman" panose="02020603050405020304" pitchFamily="18" charset="0"/>
            </a:endParaRPr>
          </a:p>
        </p:txBody>
      </p:sp>
      <p:sp>
        <p:nvSpPr>
          <p:cNvPr id="7" name="TextBox 6"/>
          <p:cNvSpPr txBox="1"/>
          <p:nvPr/>
        </p:nvSpPr>
        <p:spPr>
          <a:xfrm>
            <a:off x="587253" y="5811552"/>
            <a:ext cx="1999284" cy="646331"/>
          </a:xfrm>
          <a:prstGeom prst="rect">
            <a:avLst/>
          </a:prstGeom>
          <a:solidFill>
            <a:srgbClr val="C00000">
              <a:alpha val="80000"/>
            </a:srgbClr>
          </a:solidFill>
          <a:effectLst>
            <a:softEdge rad="12700"/>
          </a:effectLst>
        </p:spPr>
        <p:txBody>
          <a:bodyPr wrap="square" rtlCol="0">
            <a:spAutoFit/>
          </a:bodyPr>
          <a:lstStyle/>
          <a:p>
            <a:r>
              <a:rPr lang="en-US" altLang="zh-CN" sz="3600" dirty="0" err="1">
                <a:solidFill>
                  <a:schemeClr val="bg1"/>
                </a:solidFill>
                <a:latin typeface="Times New Roman" panose="02020603050405020304" pitchFamily="18" charset="0"/>
                <a:cs typeface="Times New Roman" panose="02020603050405020304" pitchFamily="18" charset="0"/>
              </a:rPr>
              <a:t>secretaria</a:t>
            </a:r>
            <a:endParaRPr lang="zh-CN" altLang="en-US" sz="3600" dirty="0">
              <a:solidFill>
                <a:schemeClr val="bg1"/>
              </a:solidFill>
              <a:latin typeface="Times New Roman" panose="02020603050405020304" pitchFamily="18" charset="0"/>
              <a:cs typeface="Times New Roman" panose="02020603050405020304" pitchFamily="18" charset="0"/>
            </a:endParaRPr>
          </a:p>
        </p:txBody>
      </p:sp>
      <p:pic>
        <p:nvPicPr>
          <p:cNvPr id="9" name="Picture 3" descr="G:\Users\Sony\AppData\Roaming\Tencent\Users\596422516\QQ\WinTemp\RichOle\QRABE@NUM3AXJPX58W$(E[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4880" y="615177"/>
            <a:ext cx="2603792" cy="33503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G:\Users\Sony\AppData\Roaming\Tencent\Users\596422516\QQ\WinTemp\RichOle\X}JGWI(]NQ)6%9~}IVH{M{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44540" y="2086440"/>
            <a:ext cx="2850431" cy="372511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6"/>
          <p:cNvSpPr txBox="1"/>
          <p:nvPr/>
        </p:nvSpPr>
        <p:spPr>
          <a:xfrm>
            <a:off x="3715853" y="4501100"/>
            <a:ext cx="1892118" cy="646331"/>
          </a:xfrm>
          <a:prstGeom prst="rect">
            <a:avLst/>
          </a:prstGeom>
          <a:solidFill>
            <a:srgbClr val="C00000">
              <a:alpha val="80000"/>
            </a:srgbClr>
          </a:solidFill>
          <a:effectLst>
            <a:softEdge rad="12700"/>
          </a:effectLst>
        </p:spPr>
        <p:txBody>
          <a:bodyPr wrap="square" rtlCol="0">
            <a:spAutoFit/>
          </a:bodyPr>
          <a:lstStyle/>
          <a:p>
            <a:r>
              <a:rPr lang="es-ES" altLang="zh-CN" sz="3600" dirty="0">
                <a:solidFill>
                  <a:schemeClr val="bg1"/>
                </a:solidFill>
                <a:latin typeface="Times New Roman" panose="02020603050405020304" pitchFamily="18" charset="0"/>
                <a:cs typeface="Times New Roman" panose="02020603050405020304" pitchFamily="18" charset="0"/>
              </a:rPr>
              <a:t>cocinero</a:t>
            </a:r>
            <a:endParaRPr lang="zh-CN" altLang="en-US" sz="3600" dirty="0">
              <a:solidFill>
                <a:schemeClr val="bg1"/>
              </a:solidFill>
              <a:latin typeface="Times New Roman" panose="02020603050405020304" pitchFamily="18" charset="0"/>
              <a:cs typeface="Times New Roman" panose="02020603050405020304" pitchFamily="18" charset="0"/>
            </a:endParaRPr>
          </a:p>
        </p:txBody>
      </p:sp>
      <p:sp>
        <p:nvSpPr>
          <p:cNvPr id="12" name="TextBox 4"/>
          <p:cNvSpPr txBox="1"/>
          <p:nvPr/>
        </p:nvSpPr>
        <p:spPr>
          <a:xfrm>
            <a:off x="3864422" y="5699535"/>
            <a:ext cx="1594979" cy="646331"/>
          </a:xfrm>
          <a:prstGeom prst="rect">
            <a:avLst/>
          </a:prstGeom>
          <a:solidFill>
            <a:srgbClr val="C00000">
              <a:alpha val="80000"/>
            </a:srgbClr>
          </a:solidFill>
          <a:effectLst>
            <a:softEdge rad="12700"/>
          </a:effectLst>
        </p:spPr>
        <p:txBody>
          <a:bodyPr wrap="square" rtlCol="0">
            <a:spAutoFit/>
          </a:bodyPr>
          <a:lstStyle/>
          <a:p>
            <a:r>
              <a:rPr lang="es-ES" altLang="zh-CN" sz="3600" dirty="0">
                <a:solidFill>
                  <a:schemeClr val="bg1"/>
                </a:solidFill>
                <a:latin typeface="Times New Roman" panose="02020603050405020304" pitchFamily="18" charset="0"/>
                <a:cs typeface="Times New Roman" panose="02020603050405020304" pitchFamily="18" charset="0"/>
              </a:rPr>
              <a:t>médico</a:t>
            </a:r>
            <a:endParaRPr lang="zh-CN" altLang="en-US" sz="36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59548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96975" y="334971"/>
            <a:ext cx="8106706" cy="769441"/>
          </a:xfrm>
          <a:prstGeom prst="rect">
            <a:avLst/>
          </a:prstGeom>
          <a:solidFill>
            <a:schemeClr val="accent4">
              <a:lumMod val="20000"/>
              <a:lumOff val="80000"/>
            </a:schemeClr>
          </a:solidFill>
        </p:spPr>
        <p:txBody>
          <a:bodyPr wrap="none" lIns="91440" tIns="45720" rIns="91440" bIns="45720">
            <a:spAutoFit/>
          </a:bodyPr>
          <a:lstStyle/>
          <a:p>
            <a:pPr algn="ctr"/>
            <a:r>
              <a:rPr lang="zh-CN" altLang="en-US" sz="4400" b="1" cap="none" spc="0" dirty="0">
                <a:ln w="12700">
                  <a:solidFill>
                    <a:schemeClr val="accent5"/>
                  </a:solidFill>
                  <a:prstDash val="solid"/>
                </a:ln>
                <a:pattFill prst="ltDnDiag">
                  <a:fgClr>
                    <a:schemeClr val="accent5">
                      <a:lumMod val="60000"/>
                      <a:lumOff val="40000"/>
                    </a:schemeClr>
                  </a:fgClr>
                  <a:bgClr>
                    <a:schemeClr val="bg1"/>
                  </a:bgClr>
                </a:pattFill>
                <a:effectLst/>
              </a:rPr>
              <a:t>请把职业和工作地点对应起来。</a:t>
            </a:r>
          </a:p>
        </p:txBody>
      </p:sp>
      <p:sp>
        <p:nvSpPr>
          <p:cNvPr id="4" name="文本框 3"/>
          <p:cNvSpPr txBox="1"/>
          <p:nvPr/>
        </p:nvSpPr>
        <p:spPr>
          <a:xfrm>
            <a:off x="1905000" y="1856510"/>
            <a:ext cx="2535381" cy="3046988"/>
          </a:xfrm>
          <a:prstGeom prst="rect">
            <a:avLst/>
          </a:prstGeom>
          <a:noFill/>
        </p:spPr>
        <p:txBody>
          <a:bodyPr wrap="square" rtlCol="0">
            <a:spAutoFit/>
          </a:bodyPr>
          <a:lstStyle/>
          <a:p>
            <a:r>
              <a:rPr lang="es-ES" altLang="zh-CN" sz="3200" dirty="0"/>
              <a:t>médico</a:t>
            </a:r>
          </a:p>
          <a:p>
            <a:r>
              <a:rPr lang="es-ES" altLang="zh-CN" sz="3200" dirty="0"/>
              <a:t>camarero</a:t>
            </a:r>
          </a:p>
          <a:p>
            <a:r>
              <a:rPr lang="es-ES" altLang="zh-CN" sz="3200" dirty="0"/>
              <a:t>profesora</a:t>
            </a:r>
          </a:p>
          <a:p>
            <a:r>
              <a:rPr lang="es-ES" altLang="zh-CN" sz="3200" dirty="0"/>
              <a:t>secretaria</a:t>
            </a:r>
          </a:p>
          <a:p>
            <a:r>
              <a:rPr lang="es-ES" altLang="zh-CN" sz="3200" dirty="0"/>
              <a:t>periodista</a:t>
            </a:r>
          </a:p>
          <a:p>
            <a:r>
              <a:rPr lang="es-ES" altLang="zh-CN" sz="3200" dirty="0"/>
              <a:t>ama de casa</a:t>
            </a:r>
            <a:endParaRPr lang="zh-CN" altLang="en-US" sz="3200" dirty="0"/>
          </a:p>
        </p:txBody>
      </p:sp>
      <p:sp>
        <p:nvSpPr>
          <p:cNvPr id="5" name="文本框 4"/>
          <p:cNvSpPr txBox="1"/>
          <p:nvPr/>
        </p:nvSpPr>
        <p:spPr>
          <a:xfrm>
            <a:off x="6622471" y="1856510"/>
            <a:ext cx="2119746" cy="3046988"/>
          </a:xfrm>
          <a:prstGeom prst="rect">
            <a:avLst/>
          </a:prstGeom>
          <a:noFill/>
        </p:spPr>
        <p:txBody>
          <a:bodyPr wrap="square" rtlCol="0">
            <a:spAutoFit/>
          </a:bodyPr>
          <a:lstStyle/>
          <a:p>
            <a:r>
              <a:rPr lang="es-ES" altLang="zh-CN" sz="3200" dirty="0"/>
              <a:t>bar</a:t>
            </a:r>
          </a:p>
          <a:p>
            <a:r>
              <a:rPr lang="es-ES" altLang="zh-CN" sz="3200" dirty="0"/>
              <a:t>hospital</a:t>
            </a:r>
          </a:p>
          <a:p>
            <a:r>
              <a:rPr lang="es-ES" altLang="zh-CN" sz="3200" dirty="0"/>
              <a:t>escuela</a:t>
            </a:r>
          </a:p>
          <a:p>
            <a:r>
              <a:rPr lang="es-ES" altLang="zh-CN" sz="3200" dirty="0"/>
              <a:t>periódico</a:t>
            </a:r>
          </a:p>
          <a:p>
            <a:r>
              <a:rPr lang="es-ES" altLang="zh-CN" sz="3200" dirty="0"/>
              <a:t>oficina</a:t>
            </a:r>
          </a:p>
          <a:p>
            <a:r>
              <a:rPr lang="es-ES" altLang="zh-CN" sz="3200" dirty="0"/>
              <a:t>en casa </a:t>
            </a:r>
            <a:endParaRPr lang="zh-CN" altLang="en-US" sz="3200" dirty="0"/>
          </a:p>
        </p:txBody>
      </p:sp>
      <p:sp>
        <p:nvSpPr>
          <p:cNvPr id="3" name="矩形 2"/>
          <p:cNvSpPr/>
          <p:nvPr/>
        </p:nvSpPr>
        <p:spPr>
          <a:xfrm>
            <a:off x="908540" y="5149426"/>
            <a:ext cx="10028579" cy="830997"/>
          </a:xfrm>
          <a:prstGeom prst="rect">
            <a:avLst/>
          </a:prstGeom>
          <a:noFill/>
        </p:spPr>
        <p:txBody>
          <a:bodyPr wrap="none" lIns="91440" tIns="45720" rIns="91440" bIns="45720">
            <a:spAutoFit/>
          </a:bodyPr>
          <a:lstStyle/>
          <a:p>
            <a:pPr algn="ctr"/>
            <a:r>
              <a:rPr lang="es-ES" altLang="zh-CN" sz="4800" b="1"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U</a:t>
            </a:r>
            <a:r>
              <a:rPr lang="es-ES" altLang="zh-CN" sz="4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n cocinero trabaja en un restaurante.</a:t>
            </a:r>
            <a:endParaRPr lang="zh-CN" altLang="en-US" sz="48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endParaRPr>
          </a:p>
        </p:txBody>
      </p:sp>
      <p:cxnSp>
        <p:nvCxnSpPr>
          <p:cNvPr id="7" name="直接箭头连接符 6"/>
          <p:cNvCxnSpPr/>
          <p:nvPr/>
        </p:nvCxnSpPr>
        <p:spPr>
          <a:xfrm flipV="1">
            <a:off x="3787487" y="3673187"/>
            <a:ext cx="2763982" cy="4572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20246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36563" y="286480"/>
            <a:ext cx="10644260" cy="523220"/>
          </a:xfrm>
          <a:prstGeom prst="rect">
            <a:avLst/>
          </a:prstGeom>
          <a:solidFill>
            <a:schemeClr val="accent4">
              <a:lumMod val="20000"/>
              <a:lumOff val="80000"/>
            </a:schemeClr>
          </a:solidFill>
        </p:spPr>
        <p:txBody>
          <a:bodyPr wrap="none" lIns="91440" tIns="45720" rIns="91440" bIns="45720">
            <a:spAutoFit/>
          </a:bodyPr>
          <a:lstStyle/>
          <a:p>
            <a:pPr algn="ctr"/>
            <a:r>
              <a:rPr lang="zh-CN" altLang="en-US" sz="2800" b="1" cap="none" spc="0" dirty="0">
                <a:ln w="12700">
                  <a:solidFill>
                    <a:schemeClr val="accent5"/>
                  </a:solidFill>
                  <a:prstDash val="solid"/>
                </a:ln>
                <a:pattFill prst="ltDnDiag">
                  <a:fgClr>
                    <a:schemeClr val="accent5">
                      <a:lumMod val="60000"/>
                      <a:lumOff val="40000"/>
                    </a:schemeClr>
                  </a:fgClr>
                  <a:bgClr>
                    <a:schemeClr val="bg1"/>
                  </a:bgClr>
                </a:pattFill>
                <a:effectLst/>
              </a:rPr>
              <a:t>请</a:t>
            </a:r>
            <a:r>
              <a:rPr lang="zh-CN" altLang="en-US" sz="2800" b="1" dirty="0">
                <a:ln w="12700">
                  <a:solidFill>
                    <a:schemeClr val="accent5"/>
                  </a:solidFill>
                  <a:prstDash val="solid"/>
                </a:ln>
                <a:pattFill prst="ltDnDiag">
                  <a:fgClr>
                    <a:schemeClr val="accent5">
                      <a:lumMod val="60000"/>
                      <a:lumOff val="40000"/>
                    </a:schemeClr>
                  </a:fgClr>
                  <a:bgClr>
                    <a:schemeClr val="bg1"/>
                  </a:bgClr>
                </a:pattFill>
              </a:rPr>
              <a:t>仿照对话内容，用学过的</a:t>
            </a:r>
            <a:r>
              <a:rPr lang="zh-CN" altLang="en-US" sz="2800" b="1" dirty="0">
                <a:ln w="12700">
                  <a:solidFill>
                    <a:schemeClr val="accent5"/>
                  </a:solidFill>
                  <a:prstDash val="solid"/>
                </a:ln>
                <a:solidFill>
                  <a:srgbClr val="00B0F0"/>
                </a:solidFill>
              </a:rPr>
              <a:t>职业</a:t>
            </a:r>
            <a:r>
              <a:rPr lang="zh-CN" altLang="en-US" sz="2800" b="1" dirty="0">
                <a:ln w="12700">
                  <a:solidFill>
                    <a:schemeClr val="accent5"/>
                  </a:solidFill>
                  <a:prstDash val="solid"/>
                </a:ln>
                <a:pattFill prst="ltDnDiag">
                  <a:fgClr>
                    <a:schemeClr val="accent5">
                      <a:lumMod val="60000"/>
                      <a:lumOff val="40000"/>
                    </a:schemeClr>
                  </a:fgClr>
                  <a:bgClr>
                    <a:schemeClr val="bg1"/>
                  </a:bgClr>
                </a:pattFill>
              </a:rPr>
              <a:t>和</a:t>
            </a:r>
            <a:r>
              <a:rPr lang="zh-CN" altLang="en-US" sz="2800" b="1" dirty="0">
                <a:ln w="12700">
                  <a:solidFill>
                    <a:schemeClr val="accent5"/>
                  </a:solidFill>
                  <a:prstDash val="solid"/>
                </a:ln>
                <a:solidFill>
                  <a:srgbClr val="00B0F0"/>
                </a:solidFill>
              </a:rPr>
              <a:t>工作地点</a:t>
            </a:r>
            <a:r>
              <a:rPr lang="zh-CN" altLang="en-US" sz="2800" b="1" dirty="0">
                <a:ln w="12700">
                  <a:solidFill>
                    <a:schemeClr val="accent5"/>
                  </a:solidFill>
                  <a:prstDash val="solid"/>
                </a:ln>
                <a:pattFill prst="ltDnDiag">
                  <a:fgClr>
                    <a:schemeClr val="accent5">
                      <a:lumMod val="60000"/>
                      <a:lumOff val="40000"/>
                    </a:schemeClr>
                  </a:fgClr>
                  <a:bgClr>
                    <a:schemeClr val="bg1"/>
                  </a:bgClr>
                </a:pattFill>
              </a:rPr>
              <a:t>对划线部分进行替换</a:t>
            </a:r>
            <a:r>
              <a:rPr lang="zh-CN" altLang="en-US" sz="2800" b="1" cap="none" spc="0" dirty="0">
                <a:ln w="12700">
                  <a:solidFill>
                    <a:schemeClr val="accent5"/>
                  </a:solidFill>
                  <a:prstDash val="solid"/>
                </a:ln>
                <a:pattFill prst="ltDnDiag">
                  <a:fgClr>
                    <a:schemeClr val="accent5">
                      <a:lumMod val="60000"/>
                      <a:lumOff val="40000"/>
                    </a:schemeClr>
                  </a:fgClr>
                  <a:bgClr>
                    <a:schemeClr val="bg1"/>
                  </a:bgClr>
                </a:pattFill>
                <a:effectLst/>
              </a:rPr>
              <a:t>。</a:t>
            </a:r>
          </a:p>
        </p:txBody>
      </p:sp>
      <p:sp>
        <p:nvSpPr>
          <p:cNvPr id="7" name="文本框 6"/>
          <p:cNvSpPr txBox="1"/>
          <p:nvPr/>
        </p:nvSpPr>
        <p:spPr>
          <a:xfrm>
            <a:off x="1766454" y="1136073"/>
            <a:ext cx="7038109" cy="5355312"/>
          </a:xfrm>
          <a:prstGeom prst="rect">
            <a:avLst/>
          </a:prstGeom>
          <a:noFill/>
        </p:spPr>
        <p:txBody>
          <a:bodyPr wrap="square" rtlCol="0">
            <a:spAutoFit/>
          </a:bodyPr>
          <a:lstStyle/>
          <a:p>
            <a:pPr>
              <a:lnSpc>
                <a:spcPct val="150000"/>
              </a:lnSpc>
            </a:pPr>
            <a:r>
              <a:rPr lang="zh-CN" altLang="en-US" sz="3600" dirty="0">
                <a:solidFill>
                  <a:srgbClr val="00B0F0"/>
                </a:solidFill>
                <a:latin typeface="Times New Roman" panose="02020603050405020304" pitchFamily="18" charset="0"/>
                <a:cs typeface="Times New Roman" panose="02020603050405020304" pitchFamily="18" charset="0"/>
              </a:rPr>
              <a:t>●</a:t>
            </a:r>
            <a:r>
              <a:rPr lang="zh-CN" altLang="en-US" sz="3600" dirty="0">
                <a:latin typeface="Times New Roman" panose="02020603050405020304" pitchFamily="18" charset="0"/>
                <a:cs typeface="Times New Roman" panose="02020603050405020304" pitchFamily="18" charset="0"/>
              </a:rPr>
              <a:t> </a:t>
            </a:r>
            <a:r>
              <a:rPr lang="es-ES" altLang="zh-CN" sz="3600" dirty="0">
                <a:latin typeface="Times New Roman" panose="02020603050405020304" pitchFamily="18" charset="0"/>
                <a:cs typeface="Times New Roman" panose="02020603050405020304" pitchFamily="18" charset="0"/>
              </a:rPr>
              <a:t>Yo soy </a:t>
            </a:r>
            <a:r>
              <a:rPr lang="es-ES" altLang="zh-CN" sz="3600" u="sng" dirty="0">
                <a:latin typeface="Times New Roman" panose="02020603050405020304" pitchFamily="18" charset="0"/>
                <a:cs typeface="Times New Roman" panose="02020603050405020304" pitchFamily="18" charset="0"/>
              </a:rPr>
              <a:t>ama de casa</a:t>
            </a:r>
            <a:r>
              <a:rPr lang="es-ES" altLang="zh-CN" sz="3600" dirty="0">
                <a:latin typeface="Times New Roman" panose="02020603050405020304" pitchFamily="18" charset="0"/>
                <a:cs typeface="Times New Roman" panose="02020603050405020304" pitchFamily="18" charset="0"/>
              </a:rPr>
              <a:t>, </a:t>
            </a:r>
          </a:p>
          <a:p>
            <a:pPr>
              <a:lnSpc>
                <a:spcPct val="150000"/>
              </a:lnSpc>
            </a:pPr>
            <a:r>
              <a:rPr lang="es-ES" altLang="zh-CN" sz="3600" dirty="0">
                <a:latin typeface="Times New Roman" panose="02020603050405020304" pitchFamily="18" charset="0"/>
                <a:cs typeface="Times New Roman" panose="02020603050405020304" pitchFamily="18" charset="0"/>
              </a:rPr>
              <a:t>     y usted, ¿a qué se dedica?</a:t>
            </a:r>
          </a:p>
          <a:p>
            <a:pPr>
              <a:lnSpc>
                <a:spcPct val="150000"/>
              </a:lnSpc>
            </a:pPr>
            <a:r>
              <a:rPr lang="es-ES" altLang="zh-CN" sz="3600" dirty="0">
                <a:solidFill>
                  <a:schemeClr val="accent2"/>
                </a:solidFill>
                <a:latin typeface="Times New Roman" panose="02020603050405020304" pitchFamily="18" charset="0"/>
                <a:cs typeface="Times New Roman" panose="02020603050405020304" pitchFamily="18" charset="0"/>
              </a:rPr>
              <a:t>● </a:t>
            </a:r>
            <a:r>
              <a:rPr lang="es-ES" altLang="zh-CN" sz="3600" dirty="0">
                <a:latin typeface="Times New Roman" panose="02020603050405020304" pitchFamily="18" charset="0"/>
                <a:cs typeface="Times New Roman" panose="02020603050405020304" pitchFamily="18" charset="0"/>
              </a:rPr>
              <a:t>Soy </a:t>
            </a:r>
            <a:r>
              <a:rPr lang="es-ES" altLang="zh-CN" sz="3600" u="sng" dirty="0">
                <a:latin typeface="Times New Roman" panose="02020603050405020304" pitchFamily="18" charset="0"/>
                <a:cs typeface="Times New Roman" panose="02020603050405020304" pitchFamily="18" charset="0"/>
              </a:rPr>
              <a:t>camarero</a:t>
            </a:r>
            <a:r>
              <a:rPr lang="es-ES" altLang="zh-CN" sz="3600" dirty="0">
                <a:latin typeface="Times New Roman" panose="02020603050405020304" pitchFamily="18" charset="0"/>
                <a:cs typeface="Times New Roman" panose="02020603050405020304" pitchFamily="18" charset="0"/>
              </a:rPr>
              <a:t>. </a:t>
            </a:r>
          </a:p>
          <a:p>
            <a:pPr>
              <a:lnSpc>
                <a:spcPct val="150000"/>
              </a:lnSpc>
            </a:pPr>
            <a:r>
              <a:rPr lang="es-ES" altLang="zh-CN" sz="3600" dirty="0">
                <a:solidFill>
                  <a:srgbClr val="00B0F0"/>
                </a:solidFill>
                <a:latin typeface="Times New Roman" panose="02020603050405020304" pitchFamily="18" charset="0"/>
                <a:cs typeface="Times New Roman" panose="02020603050405020304" pitchFamily="18" charset="0"/>
              </a:rPr>
              <a:t>● </a:t>
            </a:r>
            <a:r>
              <a:rPr lang="es-ES" altLang="zh-CN" sz="3600" dirty="0">
                <a:latin typeface="Times New Roman" panose="02020603050405020304" pitchFamily="18" charset="0"/>
                <a:cs typeface="Times New Roman" panose="02020603050405020304" pitchFamily="18" charset="0"/>
              </a:rPr>
              <a:t>¿Y dónde trabaja?</a:t>
            </a:r>
          </a:p>
          <a:p>
            <a:pPr>
              <a:lnSpc>
                <a:spcPct val="150000"/>
              </a:lnSpc>
            </a:pPr>
            <a:r>
              <a:rPr lang="es-ES" altLang="zh-CN" sz="3600" dirty="0">
                <a:solidFill>
                  <a:schemeClr val="accent2"/>
                </a:solidFill>
                <a:latin typeface="Times New Roman" panose="02020603050405020304" pitchFamily="18" charset="0"/>
                <a:cs typeface="Times New Roman" panose="02020603050405020304" pitchFamily="18" charset="0"/>
              </a:rPr>
              <a:t>● </a:t>
            </a:r>
            <a:r>
              <a:rPr lang="es-ES" altLang="zh-CN" sz="3600" dirty="0">
                <a:latin typeface="Times New Roman" panose="02020603050405020304" pitchFamily="18" charset="0"/>
                <a:cs typeface="Times New Roman" panose="02020603050405020304" pitchFamily="18" charset="0"/>
              </a:rPr>
              <a:t>En </a:t>
            </a:r>
            <a:r>
              <a:rPr lang="es-ES" altLang="zh-CN" sz="3600" u="sng" dirty="0">
                <a:latin typeface="Times New Roman" panose="02020603050405020304" pitchFamily="18" charset="0"/>
                <a:cs typeface="Times New Roman" panose="02020603050405020304" pitchFamily="18" charset="0"/>
              </a:rPr>
              <a:t>un restaurante mexicano</a:t>
            </a:r>
            <a:r>
              <a:rPr lang="es-ES" altLang="zh-CN" sz="3600" dirty="0">
                <a:latin typeface="Times New Roman" panose="02020603050405020304" pitchFamily="18" charset="0"/>
                <a:cs typeface="Times New Roman" panose="02020603050405020304" pitchFamily="18" charset="0"/>
              </a:rPr>
              <a:t>.</a:t>
            </a:r>
          </a:p>
          <a:p>
            <a:pPr>
              <a:lnSpc>
                <a:spcPct val="150000"/>
              </a:lnSpc>
            </a:pPr>
            <a:r>
              <a:rPr lang="es-ES" altLang="zh-CN" sz="3600" dirty="0">
                <a:solidFill>
                  <a:srgbClr val="00B0F0"/>
                </a:solidFill>
                <a:latin typeface="Times New Roman" panose="02020603050405020304" pitchFamily="18" charset="0"/>
                <a:cs typeface="Times New Roman" panose="02020603050405020304" pitchFamily="18" charset="0"/>
              </a:rPr>
              <a:t>● </a:t>
            </a:r>
            <a:r>
              <a:rPr lang="es-ES" altLang="zh-CN" sz="3600" dirty="0">
                <a:latin typeface="Times New Roman" panose="02020603050405020304" pitchFamily="18" charset="0"/>
                <a:cs typeface="Times New Roman" panose="02020603050405020304" pitchFamily="18" charset="0"/>
              </a:rPr>
              <a:t>¡Ah, qué bien!</a:t>
            </a:r>
          </a:p>
          <a:p>
            <a:endParaRPr lang="zh-CN" altLang="en-US" dirty="0"/>
          </a:p>
        </p:txBody>
      </p:sp>
      <p:pic>
        <p:nvPicPr>
          <p:cNvPr id="8" name="23 P25 1.23 Lec3 Act4a)">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9705109" y="5749636"/>
            <a:ext cx="429491" cy="429491"/>
          </a:xfrm>
          <a:prstGeom prst="rect">
            <a:avLst/>
          </a:prstGeom>
        </p:spPr>
      </p:pic>
    </p:spTree>
    <p:extLst>
      <p:ext uri="{BB962C8B-B14F-4D97-AF65-F5344CB8AC3E}">
        <p14:creationId xmlns:p14="http://schemas.microsoft.com/office/powerpoint/2010/main" val="41415219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54935" fill="hold"/>
                                        <p:tgtEl>
                                          <p:spTgt spid="8"/>
                                        </p:tgtEl>
                                      </p:cBhvr>
                                    </p:cmd>
                                  </p:childTnLst>
                                </p:cTn>
                              </p:par>
                            </p:childTnLst>
                          </p:cTn>
                        </p:par>
                      </p:childTnLst>
                    </p:cTn>
                  </p:par>
                </p:childTnLst>
              </p:cTn>
              <p:nextCondLst>
                <p:cond evt="onClick" delay="0">
                  <p:tgtEl>
                    <p:spTgt spid="8"/>
                  </p:tgtEl>
                </p:cond>
              </p:nextCondLst>
            </p:seq>
            <p:audio>
              <p:cMediaNode vol="80000">
                <p:cTn id="7" fill="hold" display="0">
                  <p:stCondLst>
                    <p:cond delay="indefinite"/>
                  </p:stCondLst>
                  <p:endCondLst>
                    <p:cond evt="onStopAudio" delay="0">
                      <p:tgtEl>
                        <p:sldTgt/>
                      </p:tgtEl>
                    </p:cond>
                  </p:endCondLst>
                </p:cTn>
                <p:tgtEl>
                  <p:spTgt spid="8"/>
                </p:tgtEl>
              </p:cMediaNode>
            </p:audi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1944</TotalTime>
  <Words>813</Words>
  <Application>Microsoft Office PowerPoint</Application>
  <PresentationFormat>宽屏</PresentationFormat>
  <Paragraphs>183</Paragraphs>
  <Slides>28</Slides>
  <Notes>2</Notes>
  <HiddenSlides>0</HiddenSlides>
  <MMClips>4</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28</vt:i4>
      </vt:variant>
    </vt:vector>
  </HeadingPairs>
  <TitlesOfParts>
    <vt:vector size="41" baseType="lpstr">
      <vt:lpstr>Microsoft Yahei</vt:lpstr>
      <vt:lpstr>华文彩云</vt:lpstr>
      <vt:lpstr>思源黑体 CN Bold</vt:lpstr>
      <vt:lpstr>思源黑体 CN Normal</vt:lpstr>
      <vt:lpstr>宋体</vt:lpstr>
      <vt:lpstr>微软雅黑</vt:lpstr>
      <vt:lpstr>Arial</vt:lpstr>
      <vt:lpstr>Calibri</vt:lpstr>
      <vt:lpstr>Calibri Light</vt:lpstr>
      <vt:lpstr>Cambria</vt:lpstr>
      <vt:lpstr>MV Boli</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NISI WEI</dc:creator>
  <cp:lastModifiedBy>Administrator</cp:lastModifiedBy>
  <cp:revision>129</cp:revision>
  <dcterms:created xsi:type="dcterms:W3CDTF">2020-03-13T02:51:29Z</dcterms:created>
  <dcterms:modified xsi:type="dcterms:W3CDTF">2021-10-15T08:54:59Z</dcterms:modified>
</cp:coreProperties>
</file>